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3" r:id="rId6"/>
    <p:sldId id="261" r:id="rId7"/>
    <p:sldId id="262" r:id="rId8"/>
    <p:sldId id="264" r:id="rId9"/>
  </p:sldIdLst>
  <p:sldSz cx="28800425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72"/>
    <p:restoredTop sz="94719"/>
  </p:normalViewPr>
  <p:slideViewPr>
    <p:cSldViewPr snapToGrid="0" snapToObjects="1">
      <p:cViewPr>
        <p:scale>
          <a:sx n="41" d="100"/>
          <a:sy n="41" d="100"/>
        </p:scale>
        <p:origin x="896" y="1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6344C-3CD2-FA46-BFDE-4BF45788F269}" type="datetimeFigureOut">
              <a:rPr lang="en-US" smtClean="0"/>
              <a:t>1/12/22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1143000"/>
            <a:ext cx="61722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E435A-4A6E-EE49-902D-E3F17B9F0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12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3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68" algn="l" defTabSz="91433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34" algn="l" defTabSz="91433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01" algn="l" defTabSz="91433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69" algn="l" defTabSz="91433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35" algn="l" defTabSz="91433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03" algn="l" defTabSz="91433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70" algn="l" defTabSz="91433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37" algn="l" defTabSz="91433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2900" y="1143000"/>
            <a:ext cx="6172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435A-4A6E-EE49-902D-E3F17B9F04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856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2900" y="1143000"/>
            <a:ext cx="6172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435A-4A6E-EE49-902D-E3F17B9F04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9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2900" y="1143000"/>
            <a:ext cx="6172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435A-4A6E-EE49-902D-E3F17B9F04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936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2900" y="1143000"/>
            <a:ext cx="6172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435A-4A6E-EE49-902D-E3F17B9F04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153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2900" y="1143000"/>
            <a:ext cx="6172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E435A-4A6E-EE49-902D-E3F17B9F04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613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53" y="2356703"/>
            <a:ext cx="21600319" cy="5013407"/>
          </a:xfrm>
        </p:spPr>
        <p:txBody>
          <a:bodyPr anchor="b"/>
          <a:lstStyle>
            <a:lvl1pPr algn="ctr">
              <a:defRPr sz="125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7563446"/>
            <a:ext cx="21600319" cy="3476717"/>
          </a:xfrm>
        </p:spPr>
        <p:txBody>
          <a:bodyPr/>
          <a:lstStyle>
            <a:lvl1pPr marL="0" indent="0" algn="ctr">
              <a:buNone/>
              <a:defRPr sz="5040"/>
            </a:lvl1pPr>
            <a:lvl2pPr marL="960029" indent="0" algn="ctr">
              <a:buNone/>
              <a:defRPr sz="4200"/>
            </a:lvl2pPr>
            <a:lvl3pPr marL="1920057" indent="0" algn="ctr">
              <a:buNone/>
              <a:defRPr sz="3780"/>
            </a:lvl3pPr>
            <a:lvl4pPr marL="2880086" indent="0" algn="ctr">
              <a:buNone/>
              <a:defRPr sz="3360"/>
            </a:lvl4pPr>
            <a:lvl5pPr marL="3840114" indent="0" algn="ctr">
              <a:buNone/>
              <a:defRPr sz="3360"/>
            </a:lvl5pPr>
            <a:lvl6pPr marL="4800143" indent="0" algn="ctr">
              <a:buNone/>
              <a:defRPr sz="3360"/>
            </a:lvl6pPr>
            <a:lvl7pPr marL="5760171" indent="0" algn="ctr">
              <a:buNone/>
              <a:defRPr sz="3360"/>
            </a:lvl7pPr>
            <a:lvl8pPr marL="6720200" indent="0" algn="ctr">
              <a:buNone/>
              <a:defRPr sz="3360"/>
            </a:lvl8pPr>
            <a:lvl9pPr marL="7680228" indent="0" algn="ctr">
              <a:buNone/>
              <a:defRPr sz="3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913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96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4" y="766678"/>
            <a:ext cx="6210092" cy="122035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29" y="766678"/>
            <a:ext cx="18270270" cy="122035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171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10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29" y="3590055"/>
            <a:ext cx="24840367" cy="5990088"/>
          </a:xfrm>
        </p:spPr>
        <p:txBody>
          <a:bodyPr anchor="b"/>
          <a:lstStyle>
            <a:lvl1pPr>
              <a:defRPr sz="125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29" y="9636811"/>
            <a:ext cx="24840367" cy="3150046"/>
          </a:xfrm>
        </p:spPr>
        <p:txBody>
          <a:bodyPr/>
          <a:lstStyle>
            <a:lvl1pPr marL="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1pPr>
            <a:lvl2pPr marL="960029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2pPr>
            <a:lvl3pPr marL="192005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3pPr>
            <a:lvl4pPr marL="2880086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4pPr>
            <a:lvl5pPr marL="3840114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5pPr>
            <a:lvl6pPr marL="4800143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6pPr>
            <a:lvl7pPr marL="5760171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7pPr>
            <a:lvl8pPr marL="672020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8pPr>
            <a:lvl9pPr marL="7680228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1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3833390"/>
            <a:ext cx="12240181" cy="91368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3833390"/>
            <a:ext cx="12240181" cy="91368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43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766679"/>
            <a:ext cx="24840367" cy="27833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1" y="3530053"/>
            <a:ext cx="12183929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1" y="5260078"/>
            <a:ext cx="12183929" cy="7736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5" y="3530053"/>
            <a:ext cx="12243932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5" y="5260078"/>
            <a:ext cx="12243932" cy="7736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776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883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188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960014"/>
            <a:ext cx="9288886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2073365"/>
            <a:ext cx="14580215" cy="10233485"/>
          </a:xfrm>
        </p:spPr>
        <p:txBody>
          <a:bodyPr/>
          <a:lstStyle>
            <a:lvl1pPr>
              <a:defRPr sz="6719"/>
            </a:lvl1pPr>
            <a:lvl2pPr>
              <a:defRPr sz="5879"/>
            </a:lvl2pPr>
            <a:lvl3pPr>
              <a:defRPr sz="5040"/>
            </a:lvl3pPr>
            <a:lvl4pPr>
              <a:defRPr sz="4200"/>
            </a:lvl4pPr>
            <a:lvl5pPr>
              <a:defRPr sz="4200"/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4320064"/>
            <a:ext cx="9288886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74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2" y="960014"/>
            <a:ext cx="9288886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2073365"/>
            <a:ext cx="14580215" cy="10233485"/>
          </a:xfrm>
        </p:spPr>
        <p:txBody>
          <a:bodyPr anchor="t"/>
          <a:lstStyle>
            <a:lvl1pPr marL="0" indent="0">
              <a:buNone/>
              <a:defRPr sz="6719"/>
            </a:lvl1pPr>
            <a:lvl2pPr marL="960029" indent="0">
              <a:buNone/>
              <a:defRPr sz="5879"/>
            </a:lvl2pPr>
            <a:lvl3pPr marL="1920057" indent="0">
              <a:buNone/>
              <a:defRPr sz="5040"/>
            </a:lvl3pPr>
            <a:lvl4pPr marL="2880086" indent="0">
              <a:buNone/>
              <a:defRPr sz="4200"/>
            </a:lvl4pPr>
            <a:lvl5pPr marL="3840114" indent="0">
              <a:buNone/>
              <a:defRPr sz="4200"/>
            </a:lvl5pPr>
            <a:lvl6pPr marL="4800143" indent="0">
              <a:buNone/>
              <a:defRPr sz="4200"/>
            </a:lvl6pPr>
            <a:lvl7pPr marL="5760171" indent="0">
              <a:buNone/>
              <a:defRPr sz="4200"/>
            </a:lvl7pPr>
            <a:lvl8pPr marL="6720200" indent="0">
              <a:buNone/>
              <a:defRPr sz="4200"/>
            </a:lvl8pPr>
            <a:lvl9pPr marL="7680228" indent="0">
              <a:buNone/>
              <a:defRPr sz="4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2" y="4320064"/>
            <a:ext cx="9288886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966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766679"/>
            <a:ext cx="24840367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3833390"/>
            <a:ext cx="24840367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13346865"/>
            <a:ext cx="6480096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7F401-3455-6A40-9E28-4C68226B6855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13346865"/>
            <a:ext cx="972014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13346865"/>
            <a:ext cx="6480096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FF2EA-8E33-A84A-8D38-0E3642A18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03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920057" rtl="0" eaLnBrk="1" latinLnBrk="0" hangingPunct="1">
        <a:lnSpc>
          <a:spcPct val="90000"/>
        </a:lnSpc>
        <a:spcBef>
          <a:spcPct val="0"/>
        </a:spcBef>
        <a:buNone/>
        <a:defRPr sz="92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0014" indent="-480014" algn="l" defTabSz="1920057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587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2pPr>
      <a:lvl3pPr marL="2400071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3360100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4320129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5280157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6240186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7200214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81602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1pPr>
      <a:lvl2pPr marL="960029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920057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86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3840114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4800143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5760171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672020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7680228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tif"/><Relationship Id="rId5" Type="http://schemas.openxmlformats.org/officeDocument/2006/relationships/image" Target="../media/image3.tif"/><Relationship Id="rId4" Type="http://schemas.openxmlformats.org/officeDocument/2006/relationships/image" Target="../media/image2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tif"/><Relationship Id="rId5" Type="http://schemas.openxmlformats.org/officeDocument/2006/relationships/image" Target="../media/image3.tif"/><Relationship Id="rId4" Type="http://schemas.openxmlformats.org/officeDocument/2006/relationships/image" Target="../media/image2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tif"/><Relationship Id="rId5" Type="http://schemas.openxmlformats.org/officeDocument/2006/relationships/image" Target="../media/image3.tif"/><Relationship Id="rId4" Type="http://schemas.openxmlformats.org/officeDocument/2006/relationships/image" Target="../media/image2.ti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"/><Relationship Id="rId3" Type="http://schemas.openxmlformats.org/officeDocument/2006/relationships/image" Target="../media/image2.tif"/><Relationship Id="rId7" Type="http://schemas.openxmlformats.org/officeDocument/2006/relationships/image" Target="../media/image7.em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E0A42-9D30-9C4F-8D1A-13712CC50E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A7E3-8A17-4B44-B4F2-DAF6C34D5F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674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0917C351-5DD0-384A-B15E-EE77B7D4AC98}"/>
              </a:ext>
            </a:extLst>
          </p:cNvPr>
          <p:cNvGrpSpPr/>
          <p:nvPr/>
        </p:nvGrpSpPr>
        <p:grpSpPr>
          <a:xfrm>
            <a:off x="8775835" y="3771106"/>
            <a:ext cx="11227815" cy="5563420"/>
            <a:chOff x="471619" y="0"/>
            <a:chExt cx="11227815" cy="556342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DD0433B-2FCA-644E-BEC0-81BA825E60FC}"/>
                </a:ext>
              </a:extLst>
            </p:cNvPr>
            <p:cNvGrpSpPr/>
            <p:nvPr/>
          </p:nvGrpSpPr>
          <p:grpSpPr>
            <a:xfrm>
              <a:off x="3936000" y="0"/>
              <a:ext cx="4320000" cy="5563420"/>
              <a:chOff x="1662966" y="1169283"/>
              <a:chExt cx="4320000" cy="5563420"/>
            </a:xfrm>
          </p:grpSpPr>
          <p:sp>
            <p:nvSpPr>
              <p:cNvPr id="7" name="Donut 6">
                <a:extLst>
                  <a:ext uri="{FF2B5EF4-FFF2-40B4-BE49-F238E27FC236}">
                    <a16:creationId xmlns:a16="http://schemas.microsoft.com/office/drawing/2014/main" id="{B1EDD71D-BAF8-5D43-B7EC-44A7C83F368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44240" y="4764707"/>
                <a:ext cx="2160000" cy="1967996"/>
              </a:xfrm>
              <a:prstGeom prst="donut">
                <a:avLst>
                  <a:gd name="adj" fmla="val 13327"/>
                </a:avLst>
              </a:prstGeom>
              <a:solidFill>
                <a:srgbClr val="FF000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Donut 10">
                <a:extLst>
                  <a:ext uri="{FF2B5EF4-FFF2-40B4-BE49-F238E27FC236}">
                    <a16:creationId xmlns:a16="http://schemas.microsoft.com/office/drawing/2014/main" id="{6E205DF8-0D00-964D-AA2E-8CFB8B1D56D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84240" y="3564296"/>
                <a:ext cx="2880000" cy="2623995"/>
              </a:xfrm>
              <a:prstGeom prst="donut">
                <a:avLst>
                  <a:gd name="adj" fmla="val 13327"/>
                </a:avLst>
              </a:prstGeom>
              <a:solidFill>
                <a:srgbClr val="92D05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Donut 11">
                <a:extLst>
                  <a:ext uri="{FF2B5EF4-FFF2-40B4-BE49-F238E27FC236}">
                    <a16:creationId xmlns:a16="http://schemas.microsoft.com/office/drawing/2014/main" id="{1DB36110-6BB2-9E49-BF38-520ADDF1104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021166" y="2356882"/>
                <a:ext cx="3603600" cy="3283274"/>
              </a:xfrm>
              <a:prstGeom prst="donut">
                <a:avLst>
                  <a:gd name="adj" fmla="val 13327"/>
                </a:avLst>
              </a:prstGeom>
              <a:solidFill>
                <a:srgbClr val="FFC00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Donut 12">
                <a:extLst>
                  <a:ext uri="{FF2B5EF4-FFF2-40B4-BE49-F238E27FC236}">
                    <a16:creationId xmlns:a16="http://schemas.microsoft.com/office/drawing/2014/main" id="{82EF7003-FE70-9B4F-89EB-2F1A69B919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62966" y="1169283"/>
                <a:ext cx="4320000" cy="3935993"/>
              </a:xfrm>
              <a:prstGeom prst="donut">
                <a:avLst>
                  <a:gd name="adj" fmla="val 13327"/>
                </a:avLst>
              </a:prstGeom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EF2D901-371F-2349-AEDA-A355B2B98401}"/>
                </a:ext>
              </a:extLst>
            </p:cNvPr>
            <p:cNvCxnSpPr/>
            <p:nvPr/>
          </p:nvCxnSpPr>
          <p:spPr>
            <a:xfrm>
              <a:off x="8256000" y="2177592"/>
              <a:ext cx="851467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B434FE06-1B68-0349-B90C-F49394952FA6}"/>
                </a:ext>
              </a:extLst>
            </p:cNvPr>
            <p:cNvCxnSpPr>
              <a:cxnSpLocks/>
            </p:cNvCxnSpPr>
            <p:nvPr/>
          </p:nvCxnSpPr>
          <p:spPr>
            <a:xfrm>
              <a:off x="3084533" y="2980441"/>
              <a:ext cx="1122567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9D55E0F-54A4-3948-9B2C-77DF4FA520EE}"/>
                </a:ext>
              </a:extLst>
            </p:cNvPr>
            <p:cNvCxnSpPr>
              <a:cxnSpLocks/>
            </p:cNvCxnSpPr>
            <p:nvPr/>
          </p:nvCxnSpPr>
          <p:spPr>
            <a:xfrm>
              <a:off x="7537274" y="3935993"/>
              <a:ext cx="1570193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CF8EEE0-FDAA-5C47-8D28-92620B83297D}"/>
                </a:ext>
              </a:extLst>
            </p:cNvPr>
            <p:cNvCxnSpPr>
              <a:cxnSpLocks/>
            </p:cNvCxnSpPr>
            <p:nvPr/>
          </p:nvCxnSpPr>
          <p:spPr>
            <a:xfrm>
              <a:off x="3084533" y="4776549"/>
              <a:ext cx="1839004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6151DCE-A2E7-5341-990F-A05E85FE6B08}"/>
                </a:ext>
              </a:extLst>
            </p:cNvPr>
            <p:cNvSpPr/>
            <p:nvPr/>
          </p:nvSpPr>
          <p:spPr>
            <a:xfrm>
              <a:off x="9321994" y="1700798"/>
              <a:ext cx="2377440" cy="9535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dirty="0">
                  <a:solidFill>
                    <a:schemeClr val="accent1"/>
                  </a:solidFill>
                </a:rPr>
                <a:t>Rings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All cycles that do not contain a shortcut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3423474-E811-C446-BD3B-653328B5BEA0}"/>
                </a:ext>
              </a:extLst>
            </p:cNvPr>
            <p:cNvSpPr/>
            <p:nvPr/>
          </p:nvSpPr>
          <p:spPr>
            <a:xfrm>
              <a:off x="9321994" y="3364497"/>
              <a:ext cx="2377440" cy="11429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dirty="0">
                  <a:solidFill>
                    <a:schemeClr val="accent6"/>
                  </a:solidFill>
                </a:rPr>
                <a:t>Shortest Path Rings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Shortest ring that connects at least one pair of oxygen atoms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889D08D-C717-E840-BB2D-752DD6F88731}"/>
                </a:ext>
              </a:extLst>
            </p:cNvPr>
            <p:cNvSpPr/>
            <p:nvPr/>
          </p:nvSpPr>
          <p:spPr>
            <a:xfrm>
              <a:off x="492566" y="4205053"/>
              <a:ext cx="2377440" cy="11429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/>
              <a:r>
                <a:rPr lang="en-US" b="1" dirty="0">
                  <a:solidFill>
                    <a:srgbClr val="FF0000"/>
                  </a:solidFill>
                </a:rPr>
                <a:t>Vertex Symbol Rings</a:t>
              </a:r>
            </a:p>
            <a:p>
              <a:pPr algn="r"/>
              <a:r>
                <a:rPr lang="en-US" dirty="0">
                  <a:solidFill>
                    <a:schemeClr val="tx1"/>
                  </a:solidFill>
                </a:rPr>
                <a:t>Shorts rings connecting the four oxygen atoms bound to a T-site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571568D-8A48-F549-8CEF-A4AC3378DC21}"/>
                </a:ext>
              </a:extLst>
            </p:cNvPr>
            <p:cNvSpPr/>
            <p:nvPr/>
          </p:nvSpPr>
          <p:spPr>
            <a:xfrm>
              <a:off x="471619" y="2408945"/>
              <a:ext cx="2377440" cy="11429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r"/>
              <a:r>
                <a:rPr lang="en-US" b="1" dirty="0">
                  <a:solidFill>
                    <a:schemeClr val="accent4"/>
                  </a:solidFill>
                </a:rPr>
                <a:t>This Work</a:t>
              </a:r>
            </a:p>
            <a:p>
              <a:pPr algn="r"/>
              <a:r>
                <a:rPr lang="en-US" dirty="0">
                  <a:solidFill>
                    <a:schemeClr val="tx1"/>
                  </a:solidFill>
                </a:rPr>
                <a:t>All rings that do not contain a shortcut with stacked rings removed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7911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01C9B82-C2C2-B446-A8F0-BB589CE5F064}"/>
              </a:ext>
            </a:extLst>
          </p:cNvPr>
          <p:cNvGrpSpPr/>
          <p:nvPr/>
        </p:nvGrpSpPr>
        <p:grpSpPr>
          <a:xfrm>
            <a:off x="12240212" y="3771106"/>
            <a:ext cx="4320000" cy="5563420"/>
            <a:chOff x="3936000" y="0"/>
            <a:chExt cx="4320000" cy="5563420"/>
          </a:xfrm>
        </p:grpSpPr>
        <p:sp>
          <p:nvSpPr>
            <p:cNvPr id="2" name="Donut 1">
              <a:extLst>
                <a:ext uri="{FF2B5EF4-FFF2-40B4-BE49-F238E27FC236}">
                  <a16:creationId xmlns:a16="http://schemas.microsoft.com/office/drawing/2014/main" id="{92AA32A1-15AD-AE4A-AC60-026CBCBE19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17274" y="3595424"/>
              <a:ext cx="2160000" cy="1967996"/>
            </a:xfrm>
            <a:prstGeom prst="donut">
              <a:avLst>
                <a:gd name="adj" fmla="val 13327"/>
              </a:avLst>
            </a:prstGeom>
            <a:solidFill>
              <a:srgbClr val="FF0000"/>
            </a:solidFill>
            <a:ln>
              <a:noFill/>
            </a:ln>
            <a:effectLst>
              <a:softEdge rad="0"/>
            </a:effectLst>
            <a:scene3d>
              <a:camera prst="isometricBottomDown">
                <a:rot lat="19562261" lon="3902492" rev="17148972"/>
              </a:camera>
              <a:lightRig rig="balanced" dir="t">
                <a:rot lat="0" lon="0" rev="15600000"/>
              </a:lightRig>
            </a:scene3d>
            <a:sp3d extrusionH="3429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" name="Donut 2">
              <a:extLst>
                <a:ext uri="{FF2B5EF4-FFF2-40B4-BE49-F238E27FC236}">
                  <a16:creationId xmlns:a16="http://schemas.microsoft.com/office/drawing/2014/main" id="{07516C29-E4E1-6945-A769-3C789ABDA0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7274" y="2395013"/>
              <a:ext cx="2880000" cy="2623995"/>
            </a:xfrm>
            <a:prstGeom prst="donut">
              <a:avLst>
                <a:gd name="adj" fmla="val 13327"/>
              </a:avLst>
            </a:prstGeom>
            <a:solidFill>
              <a:srgbClr val="92D050"/>
            </a:solidFill>
            <a:ln>
              <a:noFill/>
            </a:ln>
            <a:effectLst>
              <a:softEdge rad="0"/>
            </a:effectLst>
            <a:scene3d>
              <a:camera prst="isometricBottomDown">
                <a:rot lat="19562261" lon="3902492" rev="17148972"/>
              </a:camera>
              <a:lightRig rig="balanced" dir="t">
                <a:rot lat="0" lon="0" rev="15600000"/>
              </a:lightRig>
            </a:scene3d>
            <a:sp3d extrusionH="3429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Donut 3">
              <a:extLst>
                <a:ext uri="{FF2B5EF4-FFF2-40B4-BE49-F238E27FC236}">
                  <a16:creationId xmlns:a16="http://schemas.microsoft.com/office/drawing/2014/main" id="{D05A0899-0EAD-5247-B360-DD6A4DB6B0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94200" y="1187599"/>
              <a:ext cx="3603600" cy="3283274"/>
            </a:xfrm>
            <a:prstGeom prst="donut">
              <a:avLst>
                <a:gd name="adj" fmla="val 13327"/>
              </a:avLst>
            </a:prstGeom>
            <a:solidFill>
              <a:srgbClr val="FFC000"/>
            </a:solidFill>
            <a:ln>
              <a:noFill/>
            </a:ln>
            <a:effectLst>
              <a:softEdge rad="0"/>
            </a:effectLst>
            <a:scene3d>
              <a:camera prst="isometricBottomDown">
                <a:rot lat="19562261" lon="3902492" rev="17148972"/>
              </a:camera>
              <a:lightRig rig="balanced" dir="t">
                <a:rot lat="0" lon="0" rev="15600000"/>
              </a:lightRig>
            </a:scene3d>
            <a:sp3d extrusionH="3429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Donut 4">
              <a:extLst>
                <a:ext uri="{FF2B5EF4-FFF2-40B4-BE49-F238E27FC236}">
                  <a16:creationId xmlns:a16="http://schemas.microsoft.com/office/drawing/2014/main" id="{2192AF50-DD08-9F4F-90BD-6717EB6DA6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36000" y="0"/>
              <a:ext cx="4320000" cy="3935993"/>
            </a:xfrm>
            <a:prstGeom prst="donut">
              <a:avLst>
                <a:gd name="adj" fmla="val 13327"/>
              </a:avLst>
            </a:prstGeom>
            <a:ln>
              <a:noFill/>
            </a:ln>
            <a:effectLst>
              <a:softEdge rad="0"/>
            </a:effectLst>
            <a:scene3d>
              <a:camera prst="isometricBottomDown">
                <a:rot lat="19562261" lon="3902492" rev="17148972"/>
              </a:camera>
              <a:lightRig rig="balanced" dir="t">
                <a:rot lat="0" lon="0" rev="15600000"/>
              </a:lightRig>
            </a:scene3d>
            <a:sp3d extrusionH="3429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3354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A4F06D71-90CB-C04E-BA45-1A9070A573CC}"/>
              </a:ext>
            </a:extLst>
          </p:cNvPr>
          <p:cNvGrpSpPr/>
          <p:nvPr/>
        </p:nvGrpSpPr>
        <p:grpSpPr>
          <a:xfrm>
            <a:off x="7367766" y="4099539"/>
            <a:ext cx="10164823" cy="6280016"/>
            <a:chOff x="7367766" y="4099539"/>
            <a:chExt cx="10164823" cy="628001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01C9B82-C2C2-B446-A8F0-BB589CE5F064}"/>
                </a:ext>
              </a:extLst>
            </p:cNvPr>
            <p:cNvGrpSpPr/>
            <p:nvPr/>
          </p:nvGrpSpPr>
          <p:grpSpPr>
            <a:xfrm>
              <a:off x="7367766" y="4816135"/>
              <a:ext cx="4320000" cy="5563420"/>
              <a:chOff x="3936000" y="0"/>
              <a:chExt cx="4320000" cy="5563420"/>
            </a:xfrm>
          </p:grpSpPr>
          <p:sp>
            <p:nvSpPr>
              <p:cNvPr id="2" name="Donut 1">
                <a:extLst>
                  <a:ext uri="{FF2B5EF4-FFF2-40B4-BE49-F238E27FC236}">
                    <a16:creationId xmlns:a16="http://schemas.microsoft.com/office/drawing/2014/main" id="{92AA32A1-15AD-AE4A-AC60-026CBCBE195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017274" y="3595424"/>
                <a:ext cx="2160000" cy="1967996"/>
              </a:xfrm>
              <a:prstGeom prst="donut">
                <a:avLst>
                  <a:gd name="adj" fmla="val 13327"/>
                </a:avLst>
              </a:prstGeom>
              <a:solidFill>
                <a:srgbClr val="FF000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Donut 2">
                <a:extLst>
                  <a:ext uri="{FF2B5EF4-FFF2-40B4-BE49-F238E27FC236}">
                    <a16:creationId xmlns:a16="http://schemas.microsoft.com/office/drawing/2014/main" id="{07516C29-E4E1-6945-A769-3C789ABDA0E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657274" y="2395013"/>
                <a:ext cx="2880000" cy="2623995"/>
              </a:xfrm>
              <a:prstGeom prst="donut">
                <a:avLst>
                  <a:gd name="adj" fmla="val 13327"/>
                </a:avLst>
              </a:prstGeom>
              <a:solidFill>
                <a:srgbClr val="92D05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Donut 3">
                <a:extLst>
                  <a:ext uri="{FF2B5EF4-FFF2-40B4-BE49-F238E27FC236}">
                    <a16:creationId xmlns:a16="http://schemas.microsoft.com/office/drawing/2014/main" id="{D05A0899-0EAD-5247-B360-DD6A4DB6B0A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94200" y="1187599"/>
                <a:ext cx="3603600" cy="3283274"/>
              </a:xfrm>
              <a:prstGeom prst="donut">
                <a:avLst>
                  <a:gd name="adj" fmla="val 13327"/>
                </a:avLst>
              </a:prstGeom>
              <a:solidFill>
                <a:srgbClr val="FFC00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Donut 4">
                <a:extLst>
                  <a:ext uri="{FF2B5EF4-FFF2-40B4-BE49-F238E27FC236}">
                    <a16:creationId xmlns:a16="http://schemas.microsoft.com/office/drawing/2014/main" id="{2192AF50-DD08-9F4F-90BD-6717EB6DA60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936000" y="0"/>
                <a:ext cx="4320000" cy="3935993"/>
              </a:xfrm>
              <a:prstGeom prst="donut">
                <a:avLst>
                  <a:gd name="adj" fmla="val 13327"/>
                </a:avLst>
              </a:prstGeom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11FBDC1-8D1C-2E40-9B7B-25872CE671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583" t="5530" r="27583" b="5132"/>
            <a:stretch/>
          </p:blipFill>
          <p:spPr>
            <a:xfrm>
              <a:off x="8549923" y="4695021"/>
              <a:ext cx="1955686" cy="208911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35A8C11-44C5-7F40-81C3-281818716F5C}"/>
                </a:ext>
              </a:extLst>
            </p:cNvPr>
            <p:cNvCxnSpPr>
              <a:stCxn id="10" idx="2"/>
            </p:cNvCxnSpPr>
            <p:nvPr/>
          </p:nvCxnSpPr>
          <p:spPr>
            <a:xfrm>
              <a:off x="9527766" y="6784136"/>
              <a:ext cx="0" cy="44210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4D94992-D488-9247-9A9A-882B0792F0F8}"/>
                </a:ext>
              </a:extLst>
            </p:cNvPr>
            <p:cNvSpPr txBox="1"/>
            <p:nvPr/>
          </p:nvSpPr>
          <p:spPr>
            <a:xfrm>
              <a:off x="7992880" y="4099539"/>
              <a:ext cx="3069772" cy="6460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AFI </a:t>
              </a:r>
            </a:p>
            <a:p>
              <a:pPr algn="ctr"/>
              <a:r>
                <a:rPr lang="en-US" dirty="0"/>
                <a:t>Framework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F9A22C9-43FA-DC46-8FE8-ED6797C849B7}"/>
                </a:ext>
              </a:extLst>
            </p:cNvPr>
            <p:cNvCxnSpPr/>
            <p:nvPr/>
          </p:nvCxnSpPr>
          <p:spPr>
            <a:xfrm>
              <a:off x="11687771" y="6945898"/>
              <a:ext cx="851467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2DEF852-4FD6-BC46-968A-83289F3816C6}"/>
                </a:ext>
              </a:extLst>
            </p:cNvPr>
            <p:cNvCxnSpPr>
              <a:cxnSpLocks/>
            </p:cNvCxnSpPr>
            <p:nvPr/>
          </p:nvCxnSpPr>
          <p:spPr>
            <a:xfrm>
              <a:off x="11329569" y="7892437"/>
              <a:ext cx="3499246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4F1894E-2D3D-E742-A2AE-895F33027DE3}"/>
                </a:ext>
              </a:extLst>
            </p:cNvPr>
            <p:cNvCxnSpPr>
              <a:cxnSpLocks/>
            </p:cNvCxnSpPr>
            <p:nvPr/>
          </p:nvCxnSpPr>
          <p:spPr>
            <a:xfrm>
              <a:off x="10969045" y="8752128"/>
              <a:ext cx="1570193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9EE9317-D2FA-4B40-8E0F-0D7BD771E493}"/>
                </a:ext>
              </a:extLst>
            </p:cNvPr>
            <p:cNvCxnSpPr>
              <a:cxnSpLocks/>
            </p:cNvCxnSpPr>
            <p:nvPr/>
          </p:nvCxnSpPr>
          <p:spPr>
            <a:xfrm>
              <a:off x="10613129" y="9610168"/>
              <a:ext cx="4215686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EF9E182-D113-2642-A9F5-905BE77CF9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4940" t="15156" r="33320" b="10442"/>
            <a:stretch/>
          </p:blipFill>
          <p:spPr>
            <a:xfrm>
              <a:off x="12665609" y="5865800"/>
              <a:ext cx="1098000" cy="1080098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7B31579-40BB-0A42-AD88-4A001B0B5A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216" t="8824" r="24960" b="5543"/>
            <a:stretch/>
          </p:blipFill>
          <p:spPr>
            <a:xfrm>
              <a:off x="13831561" y="5865898"/>
              <a:ext cx="1092931" cy="10800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D0DFC0F-BCD6-EF45-A1C5-67021480F0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13067707" y="6945898"/>
              <a:ext cx="763852" cy="720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A0459AE6-0133-9E43-8520-A3ACBC6C69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13899511" y="7026387"/>
              <a:ext cx="571037" cy="5400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730FEEE-05CA-904B-9DF3-2545CEDEAB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216" t="8824" r="24960" b="5543"/>
            <a:stretch/>
          </p:blipFill>
          <p:spPr>
            <a:xfrm>
              <a:off x="14968869" y="7352437"/>
              <a:ext cx="1092931" cy="108000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96C175A-B955-6C40-B98A-A03247816F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16129748" y="7532387"/>
              <a:ext cx="763852" cy="7200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682A408E-C5E7-634C-AB17-A4807B6FCB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16961552" y="7612876"/>
              <a:ext cx="571037" cy="5400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D68CE3FF-1D0D-8C41-BE61-35AAB31572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12686295" y="8354781"/>
              <a:ext cx="763852" cy="7200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25FFD77F-17C4-0F4E-AEE5-5CC4349B2F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13518099" y="8435270"/>
              <a:ext cx="571037" cy="54000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EC252A12-F29D-CF43-9BCB-09B4260297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15015063" y="9250168"/>
              <a:ext cx="763852" cy="720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A4A33677-D8D0-314D-BE38-68B0BD4289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15846867" y="9330657"/>
              <a:ext cx="571037" cy="540000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2807D73-0D7C-F848-80ED-D1F5A353F0C7}"/>
                </a:ext>
              </a:extLst>
            </p:cNvPr>
            <p:cNvSpPr/>
            <p:nvPr/>
          </p:nvSpPr>
          <p:spPr>
            <a:xfrm>
              <a:off x="11687767" y="6558023"/>
              <a:ext cx="851470" cy="3938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</a:rPr>
                <a:t>Rings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EE0B450-558A-7E4C-AACD-1E26C9E7A4EC}"/>
                </a:ext>
              </a:extLst>
            </p:cNvPr>
            <p:cNvSpPr/>
            <p:nvPr/>
          </p:nvSpPr>
          <p:spPr>
            <a:xfrm>
              <a:off x="11329568" y="7504561"/>
              <a:ext cx="1379941" cy="3938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rgbClr val="FFC000"/>
                  </a:solidFill>
                </a:rPr>
                <a:t>This Work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B96E6AF-9519-F644-8C6B-C40CB78696AE}"/>
                </a:ext>
              </a:extLst>
            </p:cNvPr>
            <p:cNvSpPr/>
            <p:nvPr/>
          </p:nvSpPr>
          <p:spPr>
            <a:xfrm>
              <a:off x="10969042" y="8151099"/>
              <a:ext cx="1379941" cy="6002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chemeClr val="accent6"/>
                  </a:solidFill>
                </a:rPr>
                <a:t>Shortest Path Rings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1FF9F7A-B191-EA4E-80DC-63D8B6E4A616}"/>
                </a:ext>
              </a:extLst>
            </p:cNvPr>
            <p:cNvSpPr/>
            <p:nvPr/>
          </p:nvSpPr>
          <p:spPr>
            <a:xfrm>
              <a:off x="10673571" y="9205258"/>
              <a:ext cx="2160000" cy="3938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</a:rPr>
                <a:t>Vertex Symbol Rings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0105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01C9B82-C2C2-B446-A8F0-BB589CE5F064}"/>
              </a:ext>
            </a:extLst>
          </p:cNvPr>
          <p:cNvGrpSpPr/>
          <p:nvPr/>
        </p:nvGrpSpPr>
        <p:grpSpPr>
          <a:xfrm>
            <a:off x="16652040" y="4722851"/>
            <a:ext cx="4320000" cy="5563420"/>
            <a:chOff x="3936000" y="0"/>
            <a:chExt cx="4320000" cy="5563420"/>
          </a:xfrm>
        </p:grpSpPr>
        <p:sp>
          <p:nvSpPr>
            <p:cNvPr id="2" name="Donut 1">
              <a:extLst>
                <a:ext uri="{FF2B5EF4-FFF2-40B4-BE49-F238E27FC236}">
                  <a16:creationId xmlns:a16="http://schemas.microsoft.com/office/drawing/2014/main" id="{92AA32A1-15AD-AE4A-AC60-026CBCBE19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17274" y="3595424"/>
              <a:ext cx="2160000" cy="1967996"/>
            </a:xfrm>
            <a:prstGeom prst="donut">
              <a:avLst>
                <a:gd name="adj" fmla="val 13327"/>
              </a:avLst>
            </a:prstGeom>
            <a:solidFill>
              <a:srgbClr val="FF0000"/>
            </a:solidFill>
            <a:ln>
              <a:noFill/>
            </a:ln>
            <a:effectLst>
              <a:softEdge rad="0"/>
            </a:effectLst>
            <a:scene3d>
              <a:camera prst="isometricBottomDown">
                <a:rot lat="19562261" lon="3902492" rev="17148972"/>
              </a:camera>
              <a:lightRig rig="balanced" dir="t">
                <a:rot lat="0" lon="0" rev="15600000"/>
              </a:lightRig>
            </a:scene3d>
            <a:sp3d extrusionH="3429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" name="Donut 2">
              <a:extLst>
                <a:ext uri="{FF2B5EF4-FFF2-40B4-BE49-F238E27FC236}">
                  <a16:creationId xmlns:a16="http://schemas.microsoft.com/office/drawing/2014/main" id="{07516C29-E4E1-6945-A769-3C789ABDA0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7274" y="2395013"/>
              <a:ext cx="2880000" cy="2623995"/>
            </a:xfrm>
            <a:prstGeom prst="donut">
              <a:avLst>
                <a:gd name="adj" fmla="val 13327"/>
              </a:avLst>
            </a:prstGeom>
            <a:solidFill>
              <a:srgbClr val="92D050"/>
            </a:solidFill>
            <a:ln>
              <a:noFill/>
            </a:ln>
            <a:effectLst>
              <a:softEdge rad="0"/>
            </a:effectLst>
            <a:scene3d>
              <a:camera prst="isometricBottomDown">
                <a:rot lat="19562261" lon="3902492" rev="17148972"/>
              </a:camera>
              <a:lightRig rig="balanced" dir="t">
                <a:rot lat="0" lon="0" rev="15600000"/>
              </a:lightRig>
            </a:scene3d>
            <a:sp3d extrusionH="3429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Donut 3">
              <a:extLst>
                <a:ext uri="{FF2B5EF4-FFF2-40B4-BE49-F238E27FC236}">
                  <a16:creationId xmlns:a16="http://schemas.microsoft.com/office/drawing/2014/main" id="{D05A0899-0EAD-5247-B360-DD6A4DB6B0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94200" y="1187599"/>
              <a:ext cx="3603600" cy="3283274"/>
            </a:xfrm>
            <a:prstGeom prst="donut">
              <a:avLst>
                <a:gd name="adj" fmla="val 13327"/>
              </a:avLst>
            </a:prstGeom>
            <a:solidFill>
              <a:srgbClr val="FFC000"/>
            </a:solidFill>
            <a:ln>
              <a:noFill/>
            </a:ln>
            <a:effectLst>
              <a:softEdge rad="0"/>
            </a:effectLst>
            <a:scene3d>
              <a:camera prst="isometricBottomDown">
                <a:rot lat="19562261" lon="3902492" rev="17148972"/>
              </a:camera>
              <a:lightRig rig="balanced" dir="t">
                <a:rot lat="0" lon="0" rev="15600000"/>
              </a:lightRig>
            </a:scene3d>
            <a:sp3d extrusionH="3429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Donut 4">
              <a:extLst>
                <a:ext uri="{FF2B5EF4-FFF2-40B4-BE49-F238E27FC236}">
                  <a16:creationId xmlns:a16="http://schemas.microsoft.com/office/drawing/2014/main" id="{2192AF50-DD08-9F4F-90BD-6717EB6DA6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36000" y="0"/>
              <a:ext cx="4320000" cy="3935993"/>
            </a:xfrm>
            <a:prstGeom prst="donut">
              <a:avLst>
                <a:gd name="adj" fmla="val 13327"/>
              </a:avLst>
            </a:prstGeom>
            <a:ln>
              <a:noFill/>
            </a:ln>
            <a:effectLst>
              <a:softEdge rad="0"/>
            </a:effectLst>
            <a:scene3d>
              <a:camera prst="isometricBottomDown">
                <a:rot lat="19562261" lon="3902492" rev="17148972"/>
              </a:camera>
              <a:lightRig rig="balanced" dir="t">
                <a:rot lat="0" lon="0" rev="15600000"/>
              </a:lightRig>
            </a:scene3d>
            <a:sp3d extrusionH="3429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C11FBDC1-8D1C-2E40-9B7B-25872CE671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7583" t="5530" r="27583" b="5132"/>
          <a:stretch/>
        </p:blipFill>
        <p:spPr>
          <a:xfrm>
            <a:off x="17834197" y="4601737"/>
            <a:ext cx="1955686" cy="20891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35A8C11-44C5-7F40-81C3-281818716F5C}"/>
              </a:ext>
            </a:extLst>
          </p:cNvPr>
          <p:cNvCxnSpPr>
            <a:stCxn id="10" idx="2"/>
          </p:cNvCxnSpPr>
          <p:nvPr/>
        </p:nvCxnSpPr>
        <p:spPr>
          <a:xfrm>
            <a:off x="18812040" y="6690852"/>
            <a:ext cx="0" cy="4421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4D94992-D488-9247-9A9A-882B0792F0F8}"/>
              </a:ext>
            </a:extLst>
          </p:cNvPr>
          <p:cNvSpPr txBox="1"/>
          <p:nvPr/>
        </p:nvSpPr>
        <p:spPr>
          <a:xfrm>
            <a:off x="17277154" y="4006255"/>
            <a:ext cx="3069772" cy="646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AFI </a:t>
            </a:r>
          </a:p>
          <a:p>
            <a:pPr algn="ctr"/>
            <a:r>
              <a:rPr lang="en-US" dirty="0"/>
              <a:t>Framework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F9A22C9-43FA-DC46-8FE8-ED6797C849B7}"/>
              </a:ext>
            </a:extLst>
          </p:cNvPr>
          <p:cNvCxnSpPr/>
          <p:nvPr/>
        </p:nvCxnSpPr>
        <p:spPr>
          <a:xfrm>
            <a:off x="15724427" y="6833009"/>
            <a:ext cx="851467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2DEF852-4FD6-BC46-968A-83289F3816C6}"/>
              </a:ext>
            </a:extLst>
          </p:cNvPr>
          <p:cNvCxnSpPr>
            <a:cxnSpLocks/>
          </p:cNvCxnSpPr>
          <p:nvPr/>
        </p:nvCxnSpPr>
        <p:spPr>
          <a:xfrm>
            <a:off x="13462106" y="7723315"/>
            <a:ext cx="3499246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4F1894E-2D3D-E742-A2AE-895F33027DE3}"/>
              </a:ext>
            </a:extLst>
          </p:cNvPr>
          <p:cNvCxnSpPr>
            <a:cxnSpLocks/>
          </p:cNvCxnSpPr>
          <p:nvPr/>
        </p:nvCxnSpPr>
        <p:spPr>
          <a:xfrm>
            <a:off x="15655327" y="8616136"/>
            <a:ext cx="1570193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9EE9317-D2FA-4B40-8E0F-0D7BD771E493}"/>
              </a:ext>
            </a:extLst>
          </p:cNvPr>
          <p:cNvCxnSpPr>
            <a:cxnSpLocks/>
          </p:cNvCxnSpPr>
          <p:nvPr/>
        </p:nvCxnSpPr>
        <p:spPr>
          <a:xfrm>
            <a:off x="13434881" y="9499123"/>
            <a:ext cx="4215686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9EF9E182-D113-2642-A9F5-905BE77CF9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940" t="15156" r="33320" b="10442"/>
          <a:stretch/>
        </p:blipFill>
        <p:spPr>
          <a:xfrm>
            <a:off x="13389394" y="5698393"/>
            <a:ext cx="1098000" cy="108009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7B31579-40BB-0A42-AD88-4A001B0B5A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7216" t="8824" r="24960" b="5543"/>
          <a:stretch/>
        </p:blipFill>
        <p:spPr>
          <a:xfrm>
            <a:off x="14555346" y="5698491"/>
            <a:ext cx="1092931" cy="108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D0DFC0F-BCD6-EF45-A1C5-67021480F0D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8472" t="3819" r="19830" b="7882"/>
          <a:stretch/>
        </p:blipFill>
        <p:spPr>
          <a:xfrm>
            <a:off x="13791492" y="6778491"/>
            <a:ext cx="763852" cy="720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0459AE6-0133-9E43-8520-A3ACBC6C699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753" t="21811" r="35557" b="29028"/>
          <a:stretch/>
        </p:blipFill>
        <p:spPr>
          <a:xfrm>
            <a:off x="14623296" y="6858980"/>
            <a:ext cx="571037" cy="540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730FEEE-05CA-904B-9DF3-2545CEDEAB7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7216" t="8824" r="24960" b="5543"/>
          <a:stretch/>
        </p:blipFill>
        <p:spPr>
          <a:xfrm>
            <a:off x="12289888" y="7184108"/>
            <a:ext cx="1092931" cy="108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96C175A-B955-6C40-B98A-A03247816FD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8472" t="3819" r="19830" b="7882"/>
          <a:stretch/>
        </p:blipFill>
        <p:spPr>
          <a:xfrm>
            <a:off x="11458084" y="7372311"/>
            <a:ext cx="763852" cy="720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82A408E-C5E7-634C-AB17-A4807B6FCB4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753" t="21811" r="35557" b="29028"/>
          <a:stretch/>
        </p:blipFill>
        <p:spPr>
          <a:xfrm>
            <a:off x="10812040" y="7475106"/>
            <a:ext cx="571037" cy="5400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68CE3FF-1D0D-8C41-BE61-35AAB315724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8472" t="3819" r="19830" b="7882"/>
          <a:stretch/>
        </p:blipFill>
        <p:spPr>
          <a:xfrm>
            <a:off x="14829803" y="8264108"/>
            <a:ext cx="763852" cy="720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5FFD77F-17C4-0F4E-AEE5-5CC4349B2F1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753" t="21811" r="35557" b="29028"/>
          <a:stretch/>
        </p:blipFill>
        <p:spPr>
          <a:xfrm>
            <a:off x="14201876" y="8388844"/>
            <a:ext cx="571037" cy="540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EC252A12-F29D-CF43-9BCB-09B42602972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8472" t="3819" r="19830" b="7882"/>
          <a:stretch/>
        </p:blipFill>
        <p:spPr>
          <a:xfrm>
            <a:off x="12572993" y="9139123"/>
            <a:ext cx="763852" cy="7200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4A33677-D8D0-314D-BE38-68B0BD4289D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5753" t="21811" r="35557" b="29028"/>
          <a:stretch/>
        </p:blipFill>
        <p:spPr>
          <a:xfrm>
            <a:off x="11960583" y="9229123"/>
            <a:ext cx="571037" cy="540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B2807D73-0D7C-F848-80ED-D1F5A353F0C7}"/>
              </a:ext>
            </a:extLst>
          </p:cNvPr>
          <p:cNvSpPr/>
          <p:nvPr/>
        </p:nvSpPr>
        <p:spPr>
          <a:xfrm>
            <a:off x="15724423" y="6445134"/>
            <a:ext cx="851470" cy="3938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Rings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EE0B450-558A-7E4C-AACD-1E26C9E7A4EC}"/>
              </a:ext>
            </a:extLst>
          </p:cNvPr>
          <p:cNvSpPr/>
          <p:nvPr/>
        </p:nvSpPr>
        <p:spPr>
          <a:xfrm>
            <a:off x="15578872" y="7335439"/>
            <a:ext cx="1379941" cy="3938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This Work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B96E6AF-9519-F644-8C6B-C40CB78696AE}"/>
              </a:ext>
            </a:extLst>
          </p:cNvPr>
          <p:cNvSpPr/>
          <p:nvPr/>
        </p:nvSpPr>
        <p:spPr>
          <a:xfrm>
            <a:off x="15655324" y="8015107"/>
            <a:ext cx="1379941" cy="6002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accent6"/>
                </a:solidFill>
              </a:rPr>
              <a:t>Shortest Path Rings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1FF9F7A-B191-EA4E-80DC-63D8B6E4A616}"/>
              </a:ext>
            </a:extLst>
          </p:cNvPr>
          <p:cNvSpPr/>
          <p:nvPr/>
        </p:nvSpPr>
        <p:spPr>
          <a:xfrm>
            <a:off x="15493579" y="9105325"/>
            <a:ext cx="2160000" cy="3938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Vertex Symbol Rings</a:t>
            </a:r>
          </a:p>
        </p:txBody>
      </p:sp>
    </p:spTree>
    <p:extLst>
      <p:ext uri="{BB962C8B-B14F-4D97-AF65-F5344CB8AC3E}">
        <p14:creationId xmlns:p14="http://schemas.microsoft.com/office/powerpoint/2010/main" val="1742865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E1791A4-8E55-6D48-B111-774BF64BD319}"/>
              </a:ext>
            </a:extLst>
          </p:cNvPr>
          <p:cNvGrpSpPr/>
          <p:nvPr/>
        </p:nvGrpSpPr>
        <p:grpSpPr>
          <a:xfrm>
            <a:off x="7367767" y="4099539"/>
            <a:ext cx="10139391" cy="6280016"/>
            <a:chOff x="7367767" y="4099539"/>
            <a:chExt cx="10139391" cy="628001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83FFB9C-AD71-CB48-B37A-39ACD4629E7E}"/>
                </a:ext>
              </a:extLst>
            </p:cNvPr>
            <p:cNvGrpSpPr/>
            <p:nvPr/>
          </p:nvGrpSpPr>
          <p:grpSpPr>
            <a:xfrm>
              <a:off x="7367767" y="4099539"/>
              <a:ext cx="10139391" cy="6280016"/>
              <a:chOff x="3767316" y="4099539"/>
              <a:chExt cx="10139391" cy="6280016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301C9B82-C2C2-B446-A8F0-BB589CE5F064}"/>
                  </a:ext>
                </a:extLst>
              </p:cNvPr>
              <p:cNvGrpSpPr/>
              <p:nvPr/>
            </p:nvGrpSpPr>
            <p:grpSpPr>
              <a:xfrm>
                <a:off x="3767316" y="4816135"/>
                <a:ext cx="4320000" cy="5563420"/>
                <a:chOff x="3936000" y="0"/>
                <a:chExt cx="4320000" cy="5563420"/>
              </a:xfrm>
            </p:grpSpPr>
            <p:sp>
              <p:nvSpPr>
                <p:cNvPr id="2" name="Donut 1">
                  <a:extLst>
                    <a:ext uri="{FF2B5EF4-FFF2-40B4-BE49-F238E27FC236}">
                      <a16:creationId xmlns:a16="http://schemas.microsoft.com/office/drawing/2014/main" id="{92AA32A1-15AD-AE4A-AC60-026CBCBE195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17274" y="3595424"/>
                  <a:ext cx="2160000" cy="1967996"/>
                </a:xfrm>
                <a:prstGeom prst="donut">
                  <a:avLst>
                    <a:gd name="adj" fmla="val 13327"/>
                  </a:avLst>
                </a:prstGeom>
                <a:solidFill>
                  <a:srgbClr val="FF000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" name="Donut 2">
                  <a:extLst>
                    <a:ext uri="{FF2B5EF4-FFF2-40B4-BE49-F238E27FC236}">
                      <a16:creationId xmlns:a16="http://schemas.microsoft.com/office/drawing/2014/main" id="{07516C29-E4E1-6945-A769-3C789ABDA0E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657274" y="2395013"/>
                  <a:ext cx="2880000" cy="2623995"/>
                </a:xfrm>
                <a:prstGeom prst="donut">
                  <a:avLst>
                    <a:gd name="adj" fmla="val 13327"/>
                  </a:avLst>
                </a:prstGeom>
                <a:solidFill>
                  <a:srgbClr val="92D05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" name="Donut 3">
                  <a:extLst>
                    <a:ext uri="{FF2B5EF4-FFF2-40B4-BE49-F238E27FC236}">
                      <a16:creationId xmlns:a16="http://schemas.microsoft.com/office/drawing/2014/main" id="{D05A0899-0EAD-5247-B360-DD6A4DB6B0A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94200" y="1187599"/>
                  <a:ext cx="3603600" cy="3283274"/>
                </a:xfrm>
                <a:prstGeom prst="donut">
                  <a:avLst>
                    <a:gd name="adj" fmla="val 13327"/>
                  </a:avLst>
                </a:prstGeom>
                <a:solidFill>
                  <a:srgbClr val="FFC00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" name="Donut 4">
                  <a:extLst>
                    <a:ext uri="{FF2B5EF4-FFF2-40B4-BE49-F238E27FC236}">
                      <a16:creationId xmlns:a16="http://schemas.microsoft.com/office/drawing/2014/main" id="{2192AF50-DD08-9F4F-90BD-6717EB6DA60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936000" y="0"/>
                  <a:ext cx="4320000" cy="3935993"/>
                </a:xfrm>
                <a:prstGeom prst="donut">
                  <a:avLst>
                    <a:gd name="adj" fmla="val 13327"/>
                  </a:avLst>
                </a:prstGeom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935A8C11-44C5-7F40-81C3-281818716F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27316" y="6784136"/>
                <a:ext cx="0" cy="44210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4D94992-D488-9247-9A9A-882B0792F0F8}"/>
                  </a:ext>
                </a:extLst>
              </p:cNvPr>
              <p:cNvSpPr txBox="1"/>
              <p:nvPr/>
            </p:nvSpPr>
            <p:spPr>
              <a:xfrm>
                <a:off x="4392430" y="4099539"/>
                <a:ext cx="3069772" cy="6460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AFI </a:t>
                </a:r>
              </a:p>
              <a:p>
                <a:pPr algn="ctr"/>
                <a:r>
                  <a:rPr lang="en-US" dirty="0"/>
                  <a:t>T-Site: T1</a:t>
                </a:r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4F9A22C9-43FA-DC46-8FE8-ED6797C849B7}"/>
                  </a:ext>
                </a:extLst>
              </p:cNvPr>
              <p:cNvCxnSpPr/>
              <p:nvPr/>
            </p:nvCxnSpPr>
            <p:spPr>
              <a:xfrm>
                <a:off x="8087321" y="6945898"/>
                <a:ext cx="851467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12DEF852-4FD6-BC46-968A-83289F3816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29119" y="7892437"/>
                <a:ext cx="3499246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24F1894E-2D3D-E742-A2AE-895F33027D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595" y="8752128"/>
                <a:ext cx="1570193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29EE9317-D2FA-4B40-8E0F-0D7BD771E4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12679" y="9610168"/>
                <a:ext cx="4215686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9EF9E182-D113-2642-A9F5-905BE77CF9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4940" t="15156" r="33320" b="10442"/>
              <a:stretch/>
            </p:blipFill>
            <p:spPr>
              <a:xfrm>
                <a:off x="9065159" y="5865800"/>
                <a:ext cx="1098000" cy="1080098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77B31579-40BB-0A42-AD88-4A001B0B5A8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7216" t="8824" r="24960" b="5543"/>
              <a:stretch/>
            </p:blipFill>
            <p:spPr>
              <a:xfrm>
                <a:off x="10231111" y="5865898"/>
                <a:ext cx="1092931" cy="1080000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6D0DFC0F-BCD6-EF45-A1C5-67021480F0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9467257" y="6945898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A0459AE6-0133-9E43-8520-A3ACBC6C69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10299061" y="7026387"/>
                <a:ext cx="571037" cy="540000"/>
              </a:xfrm>
              <a:prstGeom prst="rect">
                <a:avLst/>
              </a:prstGeom>
            </p:spPr>
          </p:pic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D730FEEE-05CA-904B-9DF3-2545CEDEAB7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7216" t="8824" r="24960" b="5543"/>
              <a:stretch/>
            </p:blipFill>
            <p:spPr>
              <a:xfrm>
                <a:off x="11368419" y="7352437"/>
                <a:ext cx="1092931" cy="1080000"/>
              </a:xfrm>
              <a:prstGeom prst="rect">
                <a:avLst/>
              </a:prstGeom>
            </p:spPr>
          </p:pic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2807D73-0D7C-F848-80ED-D1F5A353F0C7}"/>
                  </a:ext>
                </a:extLst>
              </p:cNvPr>
              <p:cNvSpPr/>
              <p:nvPr/>
            </p:nvSpPr>
            <p:spPr>
              <a:xfrm>
                <a:off x="8087317" y="6558023"/>
                <a:ext cx="851470" cy="3938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chemeClr val="accent1"/>
                    </a:solidFill>
                  </a:rPr>
                  <a:t>Rings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9EE0B450-558A-7E4C-AACD-1E26C9E7A4EC}"/>
                  </a:ext>
                </a:extLst>
              </p:cNvPr>
              <p:cNvSpPr/>
              <p:nvPr/>
            </p:nvSpPr>
            <p:spPr>
              <a:xfrm>
                <a:off x="7729118" y="7504561"/>
                <a:ext cx="1379941" cy="3938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rgbClr val="FFC000"/>
                    </a:solidFill>
                  </a:rPr>
                  <a:t>This Work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B96E6AF-9519-F644-8C6B-C40CB78696AE}"/>
                  </a:ext>
                </a:extLst>
              </p:cNvPr>
              <p:cNvSpPr/>
              <p:nvPr/>
            </p:nvSpPr>
            <p:spPr>
              <a:xfrm>
                <a:off x="7368592" y="8151099"/>
                <a:ext cx="1379941" cy="60020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chemeClr val="accent6"/>
                    </a:solidFill>
                  </a:rPr>
                  <a:t>Shortest Path Rings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1FF9F7A-B191-EA4E-80DC-63D8B6E4A616}"/>
                  </a:ext>
                </a:extLst>
              </p:cNvPr>
              <p:cNvSpPr/>
              <p:nvPr/>
            </p:nvSpPr>
            <p:spPr>
              <a:xfrm>
                <a:off x="7073121" y="9205258"/>
                <a:ext cx="2160000" cy="3938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rgbClr val="FF0000"/>
                    </a:solidFill>
                  </a:rPr>
                  <a:t>Vertex Symbol Rings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E63E966-CEB3-0F4F-B66C-05741F477A0A}"/>
                  </a:ext>
                </a:extLst>
              </p:cNvPr>
              <p:cNvSpPr txBox="1"/>
              <p:nvPr/>
            </p:nvSpPr>
            <p:spPr>
              <a:xfrm>
                <a:off x="9420582" y="6221183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x7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6A27204D-8B1B-C648-87C5-FE24479DE7E7}"/>
                  </a:ext>
                </a:extLst>
              </p:cNvPr>
              <p:cNvSpPr txBox="1"/>
              <p:nvPr/>
            </p:nvSpPr>
            <p:spPr>
              <a:xfrm>
                <a:off x="10546268" y="6221183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86035FD-BA51-2147-8D3D-E2D0625B0190}"/>
                  </a:ext>
                </a:extLst>
              </p:cNvPr>
              <p:cNvSpPr txBox="1"/>
              <p:nvPr/>
            </p:nvSpPr>
            <p:spPr>
              <a:xfrm>
                <a:off x="9600990" y="7119398"/>
                <a:ext cx="6640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x13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33A126C9-125C-8047-B888-5067BC9B43F2}"/>
                  </a:ext>
                </a:extLst>
              </p:cNvPr>
              <p:cNvSpPr txBox="1"/>
              <p:nvPr/>
            </p:nvSpPr>
            <p:spPr>
              <a:xfrm>
                <a:off x="10405138" y="7119398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EC09AB2D-85BF-134B-9A34-E29AA7B1A90C}"/>
                  </a:ext>
                </a:extLst>
              </p:cNvPr>
              <p:cNvSpPr txBox="1"/>
              <p:nvPr/>
            </p:nvSpPr>
            <p:spPr>
              <a:xfrm>
                <a:off x="11726688" y="7665898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5A2A9320-B056-4741-B423-992F4B54C2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12503866" y="7534271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E2E7E852-E4A8-354E-83CE-BAFD35440E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13335670" y="7614760"/>
                <a:ext cx="571037" cy="540000"/>
              </a:xfrm>
              <a:prstGeom prst="rect">
                <a:avLst/>
              </a:prstGeom>
            </p:spPr>
          </p:pic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F044FE8-A481-5540-AFA6-322F4D851E14}"/>
                  </a:ext>
                </a:extLst>
              </p:cNvPr>
              <p:cNvSpPr txBox="1"/>
              <p:nvPr/>
            </p:nvSpPr>
            <p:spPr>
              <a:xfrm>
                <a:off x="12637599" y="7707771"/>
                <a:ext cx="6640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x13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C5E3664-FF0A-F848-9FC1-127EB9332AB8}"/>
                  </a:ext>
                </a:extLst>
              </p:cNvPr>
              <p:cNvSpPr txBox="1"/>
              <p:nvPr/>
            </p:nvSpPr>
            <p:spPr>
              <a:xfrm>
                <a:off x="13441747" y="7707771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C6D08B03-E252-F343-BEE9-A7B212BF0F8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9060407" y="8368588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54" name="Picture 53">
                <a:extLst>
                  <a:ext uri="{FF2B5EF4-FFF2-40B4-BE49-F238E27FC236}">
                    <a16:creationId xmlns:a16="http://schemas.microsoft.com/office/drawing/2014/main" id="{5F9FDFB2-E116-1940-BE1F-C51970A0FA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9892211" y="8449077"/>
                <a:ext cx="571037" cy="540000"/>
              </a:xfrm>
              <a:prstGeom prst="rect">
                <a:avLst/>
              </a:prstGeom>
            </p:spPr>
          </p:pic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153D11F4-7A05-6449-97F0-EF0FCB03B298}"/>
                  </a:ext>
                </a:extLst>
              </p:cNvPr>
              <p:cNvSpPr txBox="1"/>
              <p:nvPr/>
            </p:nvSpPr>
            <p:spPr>
              <a:xfrm>
                <a:off x="9194140" y="8542088"/>
                <a:ext cx="6640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x13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0162AD83-20CE-B14F-B13A-C3302B5645A9}"/>
                  </a:ext>
                </a:extLst>
              </p:cNvPr>
              <p:cNvSpPr txBox="1"/>
              <p:nvPr/>
            </p:nvSpPr>
            <p:spPr>
              <a:xfrm>
                <a:off x="9998288" y="8542088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1ACA70E3-D49C-EF41-9DF2-719C652A1E0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11368417" y="9239154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58" name="Picture 57">
                <a:extLst>
                  <a:ext uri="{FF2B5EF4-FFF2-40B4-BE49-F238E27FC236}">
                    <a16:creationId xmlns:a16="http://schemas.microsoft.com/office/drawing/2014/main" id="{4858566D-C500-044D-B3FC-9E2E40C379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12200221" y="9319643"/>
                <a:ext cx="571037" cy="540000"/>
              </a:xfrm>
              <a:prstGeom prst="rect">
                <a:avLst/>
              </a:prstGeom>
            </p:spPr>
          </p:pic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2DBD0472-F994-C043-A6BB-02C907447D96}"/>
                  </a:ext>
                </a:extLst>
              </p:cNvPr>
              <p:cNvSpPr txBox="1"/>
              <p:nvPr/>
            </p:nvSpPr>
            <p:spPr>
              <a:xfrm>
                <a:off x="11502150" y="9412654"/>
                <a:ext cx="6640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x11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B2A2C61-9A9C-A948-AF67-170D3820306A}"/>
                  </a:ext>
                </a:extLst>
              </p:cNvPr>
              <p:cNvSpPr txBox="1"/>
              <p:nvPr/>
            </p:nvSpPr>
            <p:spPr>
              <a:xfrm>
                <a:off x="12306298" y="9412654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</p:grp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7FE6E9EF-9A2C-4844-9614-9C043A3ED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509" t="39509" r="42322" b="14935"/>
            <a:stretch/>
          </p:blipFill>
          <p:spPr>
            <a:xfrm>
              <a:off x="8609828" y="4888101"/>
              <a:ext cx="1835877" cy="171107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885106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18641FE-19E3-0F41-80B1-C55AA3BD1A5D}"/>
              </a:ext>
            </a:extLst>
          </p:cNvPr>
          <p:cNvGrpSpPr/>
          <p:nvPr/>
        </p:nvGrpSpPr>
        <p:grpSpPr>
          <a:xfrm>
            <a:off x="3799901" y="766748"/>
            <a:ext cx="21200622" cy="13334160"/>
            <a:chOff x="189147" y="707113"/>
            <a:chExt cx="21200622" cy="13334160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4C5891B-7266-B346-B4A5-113B0C1DCA2D}"/>
                </a:ext>
              </a:extLst>
            </p:cNvPr>
            <p:cNvGrpSpPr/>
            <p:nvPr/>
          </p:nvGrpSpPr>
          <p:grpSpPr>
            <a:xfrm>
              <a:off x="5194034" y="707113"/>
              <a:ext cx="11227815" cy="5563420"/>
              <a:chOff x="471619" y="0"/>
              <a:chExt cx="11227815" cy="5563420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452B3695-A2DB-5F45-AA85-013A16E87352}"/>
                  </a:ext>
                </a:extLst>
              </p:cNvPr>
              <p:cNvGrpSpPr/>
              <p:nvPr/>
            </p:nvGrpSpPr>
            <p:grpSpPr>
              <a:xfrm>
                <a:off x="3936000" y="0"/>
                <a:ext cx="4320000" cy="5563420"/>
                <a:chOff x="1662966" y="1169283"/>
                <a:chExt cx="4320000" cy="5563420"/>
              </a:xfrm>
            </p:grpSpPr>
            <p:sp>
              <p:nvSpPr>
                <p:cNvPr id="12" name="Donut 11">
                  <a:extLst>
                    <a:ext uri="{FF2B5EF4-FFF2-40B4-BE49-F238E27FC236}">
                      <a16:creationId xmlns:a16="http://schemas.microsoft.com/office/drawing/2014/main" id="{2304C33C-916E-5241-A88A-193EC1D5AF8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44240" y="4764707"/>
                  <a:ext cx="2160000" cy="1967996"/>
                </a:xfrm>
                <a:prstGeom prst="donut">
                  <a:avLst>
                    <a:gd name="adj" fmla="val 13327"/>
                  </a:avLst>
                </a:prstGeom>
                <a:solidFill>
                  <a:srgbClr val="FF000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Donut 12">
                  <a:extLst>
                    <a:ext uri="{FF2B5EF4-FFF2-40B4-BE49-F238E27FC236}">
                      <a16:creationId xmlns:a16="http://schemas.microsoft.com/office/drawing/2014/main" id="{B0D5F60F-7AC1-F24E-BEBB-8DDBBEC9351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384240" y="3564296"/>
                  <a:ext cx="2880000" cy="2623995"/>
                </a:xfrm>
                <a:prstGeom prst="donut">
                  <a:avLst>
                    <a:gd name="adj" fmla="val 13327"/>
                  </a:avLst>
                </a:prstGeom>
                <a:solidFill>
                  <a:srgbClr val="92D05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Donut 13">
                  <a:extLst>
                    <a:ext uri="{FF2B5EF4-FFF2-40B4-BE49-F238E27FC236}">
                      <a16:creationId xmlns:a16="http://schemas.microsoft.com/office/drawing/2014/main" id="{B8F8967B-C7E8-5A48-B09B-417BDB96E77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021166" y="2356882"/>
                  <a:ext cx="3603600" cy="3283274"/>
                </a:xfrm>
                <a:prstGeom prst="donut">
                  <a:avLst>
                    <a:gd name="adj" fmla="val 13327"/>
                  </a:avLst>
                </a:prstGeom>
                <a:solidFill>
                  <a:srgbClr val="FFC00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Donut 14">
                  <a:extLst>
                    <a:ext uri="{FF2B5EF4-FFF2-40B4-BE49-F238E27FC236}">
                      <a16:creationId xmlns:a16="http://schemas.microsoft.com/office/drawing/2014/main" id="{47A5C0D2-DBAE-094E-BB07-1AA4C4DBB50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662966" y="1169283"/>
                  <a:ext cx="4320000" cy="3935993"/>
                </a:xfrm>
                <a:prstGeom prst="donut">
                  <a:avLst>
                    <a:gd name="adj" fmla="val 13327"/>
                  </a:avLst>
                </a:prstGeom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4" name="Straight Arrow Connector 3">
                <a:extLst>
                  <a:ext uri="{FF2B5EF4-FFF2-40B4-BE49-F238E27FC236}">
                    <a16:creationId xmlns:a16="http://schemas.microsoft.com/office/drawing/2014/main" id="{5563292D-46C6-4748-850B-9048D60E1DC8}"/>
                  </a:ext>
                </a:extLst>
              </p:cNvPr>
              <p:cNvCxnSpPr/>
              <p:nvPr/>
            </p:nvCxnSpPr>
            <p:spPr>
              <a:xfrm>
                <a:off x="8256000" y="2177592"/>
                <a:ext cx="851467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FD46DAD4-921B-C24C-9557-EBF3F67462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84533" y="2980441"/>
                <a:ext cx="1122567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095F638C-9F4D-7349-8967-AF03788B95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7274" y="3935993"/>
                <a:ext cx="1570193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FF40F96E-C5F7-3240-99FF-34D68DCFE4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84533" y="4776549"/>
                <a:ext cx="183900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9B5C393-1FEB-E449-8D20-595882C8269B}"/>
                  </a:ext>
                </a:extLst>
              </p:cNvPr>
              <p:cNvSpPr/>
              <p:nvPr/>
            </p:nvSpPr>
            <p:spPr>
              <a:xfrm>
                <a:off x="9321994" y="1700798"/>
                <a:ext cx="2377440" cy="95358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b="1" dirty="0">
                    <a:solidFill>
                      <a:schemeClr val="accent1"/>
                    </a:solidFill>
                  </a:rPr>
                  <a:t>Rings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All cycles that do not contain a shortcut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ED80E742-8C79-7E44-B5B6-A8288D4FBBC1}"/>
                  </a:ext>
                </a:extLst>
              </p:cNvPr>
              <p:cNvSpPr/>
              <p:nvPr/>
            </p:nvSpPr>
            <p:spPr>
              <a:xfrm>
                <a:off x="9321994" y="3364497"/>
                <a:ext cx="2377440" cy="114299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b="1" dirty="0">
                    <a:solidFill>
                      <a:schemeClr val="accent6"/>
                    </a:solidFill>
                  </a:rPr>
                  <a:t>Shortest Path Rings</a:t>
                </a: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Shortest ring that connects at least one pair of oxygen atoms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12C30B7-BEE1-134B-871E-9628F5FE9A71}"/>
                  </a:ext>
                </a:extLst>
              </p:cNvPr>
              <p:cNvSpPr/>
              <p:nvPr/>
            </p:nvSpPr>
            <p:spPr>
              <a:xfrm>
                <a:off x="492566" y="4205053"/>
                <a:ext cx="2377440" cy="114299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r"/>
                <a:r>
                  <a:rPr lang="en-US" b="1" dirty="0">
                    <a:solidFill>
                      <a:srgbClr val="FF0000"/>
                    </a:solidFill>
                  </a:rPr>
                  <a:t>Vertex Symbol Rings</a:t>
                </a:r>
              </a:p>
              <a:p>
                <a:pPr algn="r"/>
                <a:r>
                  <a:rPr lang="en-US" dirty="0">
                    <a:solidFill>
                      <a:schemeClr val="tx1"/>
                    </a:solidFill>
                  </a:rPr>
                  <a:t>Shorts rings connecting the four oxygen atoms bound to a T-site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552DDB79-2CF7-344E-8219-47DF3F01AED0}"/>
                  </a:ext>
                </a:extLst>
              </p:cNvPr>
              <p:cNvSpPr/>
              <p:nvPr/>
            </p:nvSpPr>
            <p:spPr>
              <a:xfrm>
                <a:off x="471619" y="2408945"/>
                <a:ext cx="2377440" cy="114299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r"/>
                <a:r>
                  <a:rPr lang="en-US" b="1" dirty="0">
                    <a:solidFill>
                      <a:schemeClr val="accent4"/>
                    </a:solidFill>
                  </a:rPr>
                  <a:t>This Work</a:t>
                </a:r>
              </a:p>
              <a:p>
                <a:pPr algn="r"/>
                <a:r>
                  <a:rPr lang="en-US" dirty="0">
                    <a:solidFill>
                      <a:schemeClr val="tx1"/>
                    </a:solidFill>
                  </a:rPr>
                  <a:t>All rings that do not contain a shortcut with stacked rings removed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81594FC-C64D-6545-BA6F-46D4651E43C0}"/>
                </a:ext>
              </a:extLst>
            </p:cNvPr>
            <p:cNvGrpSpPr/>
            <p:nvPr/>
          </p:nvGrpSpPr>
          <p:grpSpPr>
            <a:xfrm>
              <a:off x="189147" y="7927065"/>
              <a:ext cx="10160001" cy="6114208"/>
              <a:chOff x="3611932" y="4172063"/>
              <a:chExt cx="10160001" cy="611420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87A60D0-F019-914E-B190-CDFF2F96118C}"/>
                  </a:ext>
                </a:extLst>
              </p:cNvPr>
              <p:cNvGrpSpPr/>
              <p:nvPr/>
            </p:nvGrpSpPr>
            <p:grpSpPr>
              <a:xfrm>
                <a:off x="9451933" y="4722851"/>
                <a:ext cx="4320000" cy="5563420"/>
                <a:chOff x="3936000" y="0"/>
                <a:chExt cx="4320000" cy="5563420"/>
              </a:xfrm>
            </p:grpSpPr>
            <p:sp>
              <p:nvSpPr>
                <p:cNvPr id="68" name="Donut 67">
                  <a:extLst>
                    <a:ext uri="{FF2B5EF4-FFF2-40B4-BE49-F238E27FC236}">
                      <a16:creationId xmlns:a16="http://schemas.microsoft.com/office/drawing/2014/main" id="{21F1E411-36DD-0445-AE44-FE33F093AC2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17274" y="3595424"/>
                  <a:ext cx="2160000" cy="1967996"/>
                </a:xfrm>
                <a:prstGeom prst="donut">
                  <a:avLst>
                    <a:gd name="adj" fmla="val 13327"/>
                  </a:avLst>
                </a:prstGeom>
                <a:solidFill>
                  <a:srgbClr val="FF000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Donut 68">
                  <a:extLst>
                    <a:ext uri="{FF2B5EF4-FFF2-40B4-BE49-F238E27FC236}">
                      <a16:creationId xmlns:a16="http://schemas.microsoft.com/office/drawing/2014/main" id="{8B98DA4C-2AB7-8F49-9D59-BC3167E4B42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657274" y="2395013"/>
                  <a:ext cx="2880000" cy="2623995"/>
                </a:xfrm>
                <a:prstGeom prst="donut">
                  <a:avLst>
                    <a:gd name="adj" fmla="val 13327"/>
                  </a:avLst>
                </a:prstGeom>
                <a:solidFill>
                  <a:srgbClr val="92D05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0" name="Donut 69">
                  <a:extLst>
                    <a:ext uri="{FF2B5EF4-FFF2-40B4-BE49-F238E27FC236}">
                      <a16:creationId xmlns:a16="http://schemas.microsoft.com/office/drawing/2014/main" id="{F8891032-36D6-A646-B56F-3AC9690F696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94200" y="1187599"/>
                  <a:ext cx="3603600" cy="3283274"/>
                </a:xfrm>
                <a:prstGeom prst="donut">
                  <a:avLst>
                    <a:gd name="adj" fmla="val 13327"/>
                  </a:avLst>
                </a:prstGeom>
                <a:solidFill>
                  <a:srgbClr val="FFC00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Donut 70">
                  <a:extLst>
                    <a:ext uri="{FF2B5EF4-FFF2-40B4-BE49-F238E27FC236}">
                      <a16:creationId xmlns:a16="http://schemas.microsoft.com/office/drawing/2014/main" id="{D92F0CB0-B5D8-9844-AE69-2EE4D84668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936000" y="0"/>
                  <a:ext cx="4320000" cy="3935993"/>
                </a:xfrm>
                <a:prstGeom prst="donut">
                  <a:avLst>
                    <a:gd name="adj" fmla="val 13327"/>
                  </a:avLst>
                </a:prstGeom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91928542-5057-F549-8762-20B8A86261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7583" t="5530" r="27583" b="5132"/>
              <a:stretch/>
            </p:blipFill>
            <p:spPr>
              <a:xfrm>
                <a:off x="10634090" y="4601736"/>
                <a:ext cx="1955686" cy="2089115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E0DA70F3-777E-8944-AC68-E5E265120BF3}"/>
                  </a:ext>
                </a:extLst>
              </p:cNvPr>
              <p:cNvCxnSpPr>
                <a:stCxn id="46" idx="2"/>
              </p:cNvCxnSpPr>
              <p:nvPr/>
            </p:nvCxnSpPr>
            <p:spPr>
              <a:xfrm>
                <a:off x="11611933" y="6690851"/>
                <a:ext cx="0" cy="44210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51D0110-BD53-F946-B882-FAF58A5FBC11}"/>
                  </a:ext>
                </a:extLst>
              </p:cNvPr>
              <p:cNvSpPr txBox="1"/>
              <p:nvPr/>
            </p:nvSpPr>
            <p:spPr>
              <a:xfrm>
                <a:off x="10077047" y="4172063"/>
                <a:ext cx="3069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AFI Framework </a:t>
                </a:r>
              </a:p>
            </p:txBody>
          </p: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D6607E20-D829-4740-8271-D855CC812D0C}"/>
                  </a:ext>
                </a:extLst>
              </p:cNvPr>
              <p:cNvCxnSpPr/>
              <p:nvPr/>
            </p:nvCxnSpPr>
            <p:spPr>
              <a:xfrm>
                <a:off x="8524319" y="6833009"/>
                <a:ext cx="851467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846F3449-4EED-914F-8120-AC66A641D0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61999" y="7723315"/>
                <a:ext cx="3499246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DEF6720A-926D-FB45-B1B6-3DDE21C0E1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55219" y="8616136"/>
                <a:ext cx="1570193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0E163889-4C4B-2248-BD50-E5CC8B0CD1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34774" y="9499123"/>
                <a:ext cx="4215686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BF8366CA-5587-4A41-8F48-EE67E484CA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4940" t="15156" r="33320" b="10442"/>
              <a:stretch/>
            </p:blipFill>
            <p:spPr>
              <a:xfrm>
                <a:off x="6189287" y="5698393"/>
                <a:ext cx="1098000" cy="1080098"/>
              </a:xfrm>
              <a:prstGeom prst="rect">
                <a:avLst/>
              </a:prstGeom>
            </p:spPr>
          </p:pic>
          <p:pic>
            <p:nvPicPr>
              <p:cNvPr id="54" name="Picture 53">
                <a:extLst>
                  <a:ext uri="{FF2B5EF4-FFF2-40B4-BE49-F238E27FC236}">
                    <a16:creationId xmlns:a16="http://schemas.microsoft.com/office/drawing/2014/main" id="{B75E1E7D-2283-1A41-8278-C1B58CFAF8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7216" t="8824" r="24960" b="5543"/>
              <a:stretch/>
            </p:blipFill>
            <p:spPr>
              <a:xfrm>
                <a:off x="7355238" y="5698491"/>
                <a:ext cx="1092931" cy="1080000"/>
              </a:xfrm>
              <a:prstGeom prst="rect">
                <a:avLst/>
              </a:prstGeom>
            </p:spPr>
          </p:pic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004EED37-8046-1D4D-9B1D-93B6971C1D6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6591385" y="6778491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75A74972-CEE4-8740-BD52-9339A73B8E6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7423188" y="6858980"/>
                <a:ext cx="571037" cy="540000"/>
              </a:xfrm>
              <a:prstGeom prst="rect">
                <a:avLst/>
              </a:prstGeom>
            </p:spPr>
          </p:pic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228505A1-8A9A-3045-AB68-09B832BC09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7216" t="8824" r="24960" b="5543"/>
              <a:stretch/>
            </p:blipFill>
            <p:spPr>
              <a:xfrm>
                <a:off x="5089780" y="7184108"/>
                <a:ext cx="1092931" cy="1080000"/>
              </a:xfrm>
              <a:prstGeom prst="rect">
                <a:avLst/>
              </a:prstGeom>
            </p:spPr>
          </p:pic>
          <p:pic>
            <p:nvPicPr>
              <p:cNvPr id="58" name="Picture 57">
                <a:extLst>
                  <a:ext uri="{FF2B5EF4-FFF2-40B4-BE49-F238E27FC236}">
                    <a16:creationId xmlns:a16="http://schemas.microsoft.com/office/drawing/2014/main" id="{350F1054-6D04-AE43-93D0-A03A47B65B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4257977" y="7372311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59" name="Picture 58">
                <a:extLst>
                  <a:ext uri="{FF2B5EF4-FFF2-40B4-BE49-F238E27FC236}">
                    <a16:creationId xmlns:a16="http://schemas.microsoft.com/office/drawing/2014/main" id="{F39FD5AA-7F0A-AB4A-BB4F-40B18FF8A3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3611932" y="7475106"/>
                <a:ext cx="571037" cy="540000"/>
              </a:xfrm>
              <a:prstGeom prst="rect">
                <a:avLst/>
              </a:prstGeom>
            </p:spPr>
          </p:pic>
          <p:pic>
            <p:nvPicPr>
              <p:cNvPr id="60" name="Picture 59">
                <a:extLst>
                  <a:ext uri="{FF2B5EF4-FFF2-40B4-BE49-F238E27FC236}">
                    <a16:creationId xmlns:a16="http://schemas.microsoft.com/office/drawing/2014/main" id="{63E5DAB5-784B-664A-8686-F88290F5E5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7629696" y="8264108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68D46607-9D95-0045-B625-605420906A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7001768" y="8388844"/>
                <a:ext cx="571037" cy="540000"/>
              </a:xfrm>
              <a:prstGeom prst="rect">
                <a:avLst/>
              </a:prstGeom>
            </p:spPr>
          </p:pic>
          <p:pic>
            <p:nvPicPr>
              <p:cNvPr id="62" name="Picture 61">
                <a:extLst>
                  <a:ext uri="{FF2B5EF4-FFF2-40B4-BE49-F238E27FC236}">
                    <a16:creationId xmlns:a16="http://schemas.microsoft.com/office/drawing/2014/main" id="{AB50A1B3-D579-4A4F-B221-31A1FBE246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5372886" y="9139123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63" name="Picture 62">
                <a:extLst>
                  <a:ext uri="{FF2B5EF4-FFF2-40B4-BE49-F238E27FC236}">
                    <a16:creationId xmlns:a16="http://schemas.microsoft.com/office/drawing/2014/main" id="{52636954-5F5D-D848-B53A-696486FD72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4760475" y="9229123"/>
                <a:ext cx="571037" cy="540000"/>
              </a:xfrm>
              <a:prstGeom prst="rect">
                <a:avLst/>
              </a:prstGeom>
            </p:spPr>
          </p:pic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C96F7852-0415-714B-80C4-D040EA54A476}"/>
                  </a:ext>
                </a:extLst>
              </p:cNvPr>
              <p:cNvSpPr/>
              <p:nvPr/>
            </p:nvSpPr>
            <p:spPr>
              <a:xfrm>
                <a:off x="8524316" y="6445134"/>
                <a:ext cx="851470" cy="3938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chemeClr val="accent1"/>
                    </a:solidFill>
                  </a:rPr>
                  <a:t>Rings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FD3DD67-0638-4344-BC06-9E3808E4C010}"/>
                  </a:ext>
                </a:extLst>
              </p:cNvPr>
              <p:cNvSpPr/>
              <p:nvPr/>
            </p:nvSpPr>
            <p:spPr>
              <a:xfrm>
                <a:off x="8378764" y="7335439"/>
                <a:ext cx="1379941" cy="3938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rgbClr val="FFC000"/>
                    </a:solidFill>
                  </a:rPr>
                  <a:t>This Work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6B42105-D2E5-3F4F-96D8-EA0F69CE2ADC}"/>
                  </a:ext>
                </a:extLst>
              </p:cNvPr>
              <p:cNvSpPr/>
              <p:nvPr/>
            </p:nvSpPr>
            <p:spPr>
              <a:xfrm>
                <a:off x="8455216" y="8015106"/>
                <a:ext cx="1379941" cy="60020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chemeClr val="accent6"/>
                    </a:solidFill>
                  </a:rPr>
                  <a:t>Shortest Path Rings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85B69CC2-96CC-7141-9D91-DFE6870E89A8}"/>
                  </a:ext>
                </a:extLst>
              </p:cNvPr>
              <p:cNvSpPr/>
              <p:nvPr/>
            </p:nvSpPr>
            <p:spPr>
              <a:xfrm>
                <a:off x="8293472" y="9105325"/>
                <a:ext cx="2160000" cy="3938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rgbClr val="FF0000"/>
                    </a:solidFill>
                  </a:rPr>
                  <a:t>Vertex Symbol Rings</a:t>
                </a:r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545AE7AF-0F24-6043-B52D-8769658C17AE}"/>
                </a:ext>
              </a:extLst>
            </p:cNvPr>
            <p:cNvGrpSpPr/>
            <p:nvPr/>
          </p:nvGrpSpPr>
          <p:grpSpPr>
            <a:xfrm>
              <a:off x="11250378" y="7946941"/>
              <a:ext cx="10139391" cy="6094332"/>
              <a:chOff x="3767316" y="4285223"/>
              <a:chExt cx="10139391" cy="6094332"/>
            </a:xfrm>
          </p:grpSpPr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E582FB9B-B81D-7F42-BC05-5A0A1AC5BDA1}"/>
                  </a:ext>
                </a:extLst>
              </p:cNvPr>
              <p:cNvGrpSpPr/>
              <p:nvPr/>
            </p:nvGrpSpPr>
            <p:grpSpPr>
              <a:xfrm>
                <a:off x="3767316" y="4816135"/>
                <a:ext cx="4320000" cy="5563420"/>
                <a:chOff x="3936000" y="0"/>
                <a:chExt cx="4320000" cy="5563420"/>
              </a:xfrm>
            </p:grpSpPr>
            <p:sp>
              <p:nvSpPr>
                <p:cNvPr id="135" name="Donut 134">
                  <a:extLst>
                    <a:ext uri="{FF2B5EF4-FFF2-40B4-BE49-F238E27FC236}">
                      <a16:creationId xmlns:a16="http://schemas.microsoft.com/office/drawing/2014/main" id="{5842630A-FECD-8A47-977F-947802CEE57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17274" y="3595424"/>
                  <a:ext cx="2160000" cy="1967996"/>
                </a:xfrm>
                <a:prstGeom prst="donut">
                  <a:avLst>
                    <a:gd name="adj" fmla="val 13327"/>
                  </a:avLst>
                </a:prstGeom>
                <a:solidFill>
                  <a:srgbClr val="FF000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6" name="Donut 135">
                  <a:extLst>
                    <a:ext uri="{FF2B5EF4-FFF2-40B4-BE49-F238E27FC236}">
                      <a16:creationId xmlns:a16="http://schemas.microsoft.com/office/drawing/2014/main" id="{56D1253B-2DAD-5E40-B9E1-DF603B3A95D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657274" y="2395013"/>
                  <a:ext cx="2880000" cy="2623995"/>
                </a:xfrm>
                <a:prstGeom prst="donut">
                  <a:avLst>
                    <a:gd name="adj" fmla="val 13327"/>
                  </a:avLst>
                </a:prstGeom>
                <a:solidFill>
                  <a:srgbClr val="92D05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7" name="Donut 136">
                  <a:extLst>
                    <a:ext uri="{FF2B5EF4-FFF2-40B4-BE49-F238E27FC236}">
                      <a16:creationId xmlns:a16="http://schemas.microsoft.com/office/drawing/2014/main" id="{1A656237-B847-2840-BD95-60DAEE31B8C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94200" y="1187599"/>
                  <a:ext cx="3603600" cy="3283274"/>
                </a:xfrm>
                <a:prstGeom prst="donut">
                  <a:avLst>
                    <a:gd name="adj" fmla="val 13327"/>
                  </a:avLst>
                </a:prstGeom>
                <a:solidFill>
                  <a:srgbClr val="FFC000"/>
                </a:solidFill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8" name="Donut 137">
                  <a:extLst>
                    <a:ext uri="{FF2B5EF4-FFF2-40B4-BE49-F238E27FC236}">
                      <a16:creationId xmlns:a16="http://schemas.microsoft.com/office/drawing/2014/main" id="{72ED6471-026F-C64F-8A3B-E8B2E47FEFE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936000" y="0"/>
                  <a:ext cx="4320000" cy="3935993"/>
                </a:xfrm>
                <a:prstGeom prst="donut">
                  <a:avLst>
                    <a:gd name="adj" fmla="val 13327"/>
                  </a:avLst>
                </a:prstGeom>
                <a:ln>
                  <a:noFill/>
                </a:ln>
                <a:effectLst>
                  <a:softEdge rad="0"/>
                </a:effectLst>
                <a:scene3d>
                  <a:camera prst="isometricBottomDown">
                    <a:rot lat="19562261" lon="3902492" rev="17148972"/>
                  </a:camera>
                  <a:lightRig rig="balanced" dir="t">
                    <a:rot lat="0" lon="0" rev="15600000"/>
                  </a:lightRig>
                </a:scene3d>
                <a:sp3d extrusionH="342900" prstMaterial="matte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pic>
            <p:nvPicPr>
              <p:cNvPr id="102" name="Picture 101">
                <a:extLst>
                  <a:ext uri="{FF2B5EF4-FFF2-40B4-BE49-F238E27FC236}">
                    <a16:creationId xmlns:a16="http://schemas.microsoft.com/office/drawing/2014/main" id="{ECAD3726-748D-524B-A7C2-3689267D68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7583" t="5530" r="27583" b="5132"/>
              <a:stretch/>
            </p:blipFill>
            <p:spPr>
              <a:xfrm>
                <a:off x="4949473" y="4695021"/>
                <a:ext cx="1955686" cy="2089115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103" name="Straight Arrow Connector 102">
                <a:extLst>
                  <a:ext uri="{FF2B5EF4-FFF2-40B4-BE49-F238E27FC236}">
                    <a16:creationId xmlns:a16="http://schemas.microsoft.com/office/drawing/2014/main" id="{1F543B62-74ED-CF48-BA98-77A05A8B83AA}"/>
                  </a:ext>
                </a:extLst>
              </p:cNvPr>
              <p:cNvCxnSpPr>
                <a:stCxn id="102" idx="2"/>
              </p:cNvCxnSpPr>
              <p:nvPr/>
            </p:nvCxnSpPr>
            <p:spPr>
              <a:xfrm>
                <a:off x="5927316" y="6784136"/>
                <a:ext cx="0" cy="44210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BAFFA097-3C09-644A-B60A-8131001BB2A5}"/>
                  </a:ext>
                </a:extLst>
              </p:cNvPr>
              <p:cNvSpPr txBox="1"/>
              <p:nvPr/>
            </p:nvSpPr>
            <p:spPr>
              <a:xfrm>
                <a:off x="4392430" y="4285223"/>
                <a:ext cx="3069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AFI T1</a:t>
                </a:r>
              </a:p>
            </p:txBody>
          </p:sp>
          <p:cxnSp>
            <p:nvCxnSpPr>
              <p:cNvPr id="105" name="Straight Arrow Connector 104">
                <a:extLst>
                  <a:ext uri="{FF2B5EF4-FFF2-40B4-BE49-F238E27FC236}">
                    <a16:creationId xmlns:a16="http://schemas.microsoft.com/office/drawing/2014/main" id="{3B5E9149-0DB2-8940-A79F-5A1721315034}"/>
                  </a:ext>
                </a:extLst>
              </p:cNvPr>
              <p:cNvCxnSpPr/>
              <p:nvPr/>
            </p:nvCxnSpPr>
            <p:spPr>
              <a:xfrm>
                <a:off x="8087321" y="6945898"/>
                <a:ext cx="851467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105">
                <a:extLst>
                  <a:ext uri="{FF2B5EF4-FFF2-40B4-BE49-F238E27FC236}">
                    <a16:creationId xmlns:a16="http://schemas.microsoft.com/office/drawing/2014/main" id="{808DD136-CDC5-594B-93EB-1D5C3988F0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29119" y="7892437"/>
                <a:ext cx="3499246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Arrow Connector 106">
                <a:extLst>
                  <a:ext uri="{FF2B5EF4-FFF2-40B4-BE49-F238E27FC236}">
                    <a16:creationId xmlns:a16="http://schemas.microsoft.com/office/drawing/2014/main" id="{928B42DF-5FD8-6048-9069-FC185B7643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8595" y="8752128"/>
                <a:ext cx="1570193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Arrow Connector 107">
                <a:extLst>
                  <a:ext uri="{FF2B5EF4-FFF2-40B4-BE49-F238E27FC236}">
                    <a16:creationId xmlns:a16="http://schemas.microsoft.com/office/drawing/2014/main" id="{42A2BAB8-265F-7D4E-8D75-62AC122200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12679" y="9610168"/>
                <a:ext cx="4215686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9" name="Picture 108">
                <a:extLst>
                  <a:ext uri="{FF2B5EF4-FFF2-40B4-BE49-F238E27FC236}">
                    <a16:creationId xmlns:a16="http://schemas.microsoft.com/office/drawing/2014/main" id="{BB122286-D5A1-A847-860F-ABC3FE8805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4940" t="15156" r="33320" b="10442"/>
              <a:stretch/>
            </p:blipFill>
            <p:spPr>
              <a:xfrm>
                <a:off x="9065159" y="5865800"/>
                <a:ext cx="1098000" cy="1080098"/>
              </a:xfrm>
              <a:prstGeom prst="rect">
                <a:avLst/>
              </a:prstGeom>
            </p:spPr>
          </p:pic>
          <p:pic>
            <p:nvPicPr>
              <p:cNvPr id="110" name="Picture 109">
                <a:extLst>
                  <a:ext uri="{FF2B5EF4-FFF2-40B4-BE49-F238E27FC236}">
                    <a16:creationId xmlns:a16="http://schemas.microsoft.com/office/drawing/2014/main" id="{9B970FA1-D87A-C745-9CFA-18D24821C2B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7216" t="8824" r="24960" b="5543"/>
              <a:stretch/>
            </p:blipFill>
            <p:spPr>
              <a:xfrm>
                <a:off x="10231111" y="5865898"/>
                <a:ext cx="1092931" cy="1080000"/>
              </a:xfrm>
              <a:prstGeom prst="rect">
                <a:avLst/>
              </a:prstGeom>
            </p:spPr>
          </p:pic>
          <p:pic>
            <p:nvPicPr>
              <p:cNvPr id="111" name="Picture 110">
                <a:extLst>
                  <a:ext uri="{FF2B5EF4-FFF2-40B4-BE49-F238E27FC236}">
                    <a16:creationId xmlns:a16="http://schemas.microsoft.com/office/drawing/2014/main" id="{F25ABA61-94D0-DB4F-8317-FA3A140D30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9467257" y="6945898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112" name="Picture 111">
                <a:extLst>
                  <a:ext uri="{FF2B5EF4-FFF2-40B4-BE49-F238E27FC236}">
                    <a16:creationId xmlns:a16="http://schemas.microsoft.com/office/drawing/2014/main" id="{6889DF6C-9729-B847-AFE2-B31F76CFADE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10299061" y="7026387"/>
                <a:ext cx="571037" cy="540000"/>
              </a:xfrm>
              <a:prstGeom prst="rect">
                <a:avLst/>
              </a:prstGeom>
            </p:spPr>
          </p:pic>
          <p:pic>
            <p:nvPicPr>
              <p:cNvPr id="113" name="Picture 112">
                <a:extLst>
                  <a:ext uri="{FF2B5EF4-FFF2-40B4-BE49-F238E27FC236}">
                    <a16:creationId xmlns:a16="http://schemas.microsoft.com/office/drawing/2014/main" id="{AB2BEF05-AC32-1E4C-86BC-EFCADD5E3E3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7216" t="8824" r="24960" b="5543"/>
              <a:stretch/>
            </p:blipFill>
            <p:spPr>
              <a:xfrm>
                <a:off x="11368419" y="7352437"/>
                <a:ext cx="1092931" cy="1080000"/>
              </a:xfrm>
              <a:prstGeom prst="rect">
                <a:avLst/>
              </a:prstGeom>
            </p:spPr>
          </p:pic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1EE079CB-9879-454C-BC73-A0952435ABAF}"/>
                  </a:ext>
                </a:extLst>
              </p:cNvPr>
              <p:cNvSpPr/>
              <p:nvPr/>
            </p:nvSpPr>
            <p:spPr>
              <a:xfrm>
                <a:off x="8087317" y="6558023"/>
                <a:ext cx="851470" cy="3938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chemeClr val="accent1"/>
                    </a:solidFill>
                  </a:rPr>
                  <a:t>Rings</a:t>
                </a: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C12CEDBE-9809-AF40-8371-2A04B13531F7}"/>
                  </a:ext>
                </a:extLst>
              </p:cNvPr>
              <p:cNvSpPr/>
              <p:nvPr/>
            </p:nvSpPr>
            <p:spPr>
              <a:xfrm>
                <a:off x="7729118" y="7504561"/>
                <a:ext cx="1379941" cy="3938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rgbClr val="FFC000"/>
                    </a:solidFill>
                  </a:rPr>
                  <a:t>This Work</a:t>
                </a: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5442CA7D-E573-7844-851F-EE09051C2ACA}"/>
                  </a:ext>
                </a:extLst>
              </p:cNvPr>
              <p:cNvSpPr/>
              <p:nvPr/>
            </p:nvSpPr>
            <p:spPr>
              <a:xfrm>
                <a:off x="7368592" y="8151099"/>
                <a:ext cx="1379941" cy="60020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chemeClr val="accent6"/>
                    </a:solidFill>
                  </a:rPr>
                  <a:t>Shortest Path Rings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FAEDEF1-FD19-1D44-A7DC-E2985846EB61}"/>
                  </a:ext>
                </a:extLst>
              </p:cNvPr>
              <p:cNvSpPr/>
              <p:nvPr/>
            </p:nvSpPr>
            <p:spPr>
              <a:xfrm>
                <a:off x="7073121" y="9205258"/>
                <a:ext cx="2160000" cy="3938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b="1" dirty="0">
                    <a:solidFill>
                      <a:srgbClr val="FF0000"/>
                    </a:solidFill>
                  </a:rPr>
                  <a:t>Vertex Symbol Rings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7EFD3DC4-1610-DD47-9BE6-BA6A73CDF995}"/>
                  </a:ext>
                </a:extLst>
              </p:cNvPr>
              <p:cNvSpPr txBox="1"/>
              <p:nvPr/>
            </p:nvSpPr>
            <p:spPr>
              <a:xfrm>
                <a:off x="9420582" y="6221183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x7</a:t>
                </a: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C90EF339-BF64-C148-9634-6B1C3E72657A}"/>
                  </a:ext>
                </a:extLst>
              </p:cNvPr>
              <p:cNvSpPr txBox="1"/>
              <p:nvPr/>
            </p:nvSpPr>
            <p:spPr>
              <a:xfrm>
                <a:off x="10546268" y="6221183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AD39936D-137E-E547-9A67-7ABABC109DA5}"/>
                  </a:ext>
                </a:extLst>
              </p:cNvPr>
              <p:cNvSpPr txBox="1"/>
              <p:nvPr/>
            </p:nvSpPr>
            <p:spPr>
              <a:xfrm>
                <a:off x="9600990" y="7119398"/>
                <a:ext cx="6640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x13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A49F6F26-4A27-634C-8C1C-C739DA851972}"/>
                  </a:ext>
                </a:extLst>
              </p:cNvPr>
              <p:cNvSpPr txBox="1"/>
              <p:nvPr/>
            </p:nvSpPr>
            <p:spPr>
              <a:xfrm>
                <a:off x="10405138" y="7119398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5AE46C6F-0DAE-1E45-8A5B-984A1D122885}"/>
                  </a:ext>
                </a:extLst>
              </p:cNvPr>
              <p:cNvSpPr txBox="1"/>
              <p:nvPr/>
            </p:nvSpPr>
            <p:spPr>
              <a:xfrm>
                <a:off x="11726688" y="7665898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  <p:pic>
            <p:nvPicPr>
              <p:cNvPr id="123" name="Picture 122">
                <a:extLst>
                  <a:ext uri="{FF2B5EF4-FFF2-40B4-BE49-F238E27FC236}">
                    <a16:creationId xmlns:a16="http://schemas.microsoft.com/office/drawing/2014/main" id="{C528339F-04F7-8D4B-B6DB-B8F8C93F49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12503866" y="7534271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124" name="Picture 123">
                <a:extLst>
                  <a:ext uri="{FF2B5EF4-FFF2-40B4-BE49-F238E27FC236}">
                    <a16:creationId xmlns:a16="http://schemas.microsoft.com/office/drawing/2014/main" id="{3CD3C915-88E7-6645-97B7-D0F0C976EF1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13335670" y="7614760"/>
                <a:ext cx="571037" cy="540000"/>
              </a:xfrm>
              <a:prstGeom prst="rect">
                <a:avLst/>
              </a:prstGeom>
            </p:spPr>
          </p:pic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B96D52B-3EC3-A145-95A5-C29DDA894D0C}"/>
                  </a:ext>
                </a:extLst>
              </p:cNvPr>
              <p:cNvSpPr txBox="1"/>
              <p:nvPr/>
            </p:nvSpPr>
            <p:spPr>
              <a:xfrm>
                <a:off x="12637599" y="7707771"/>
                <a:ext cx="6640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x13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836892A-E1D1-914B-A997-0902CAF74016}"/>
                  </a:ext>
                </a:extLst>
              </p:cNvPr>
              <p:cNvSpPr txBox="1"/>
              <p:nvPr/>
            </p:nvSpPr>
            <p:spPr>
              <a:xfrm>
                <a:off x="13441747" y="7707771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  <p:pic>
            <p:nvPicPr>
              <p:cNvPr id="127" name="Picture 126">
                <a:extLst>
                  <a:ext uri="{FF2B5EF4-FFF2-40B4-BE49-F238E27FC236}">
                    <a16:creationId xmlns:a16="http://schemas.microsoft.com/office/drawing/2014/main" id="{AAE6792B-F8A9-0F4E-9AFB-2FD5F05629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9060407" y="8368588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128" name="Picture 127">
                <a:extLst>
                  <a:ext uri="{FF2B5EF4-FFF2-40B4-BE49-F238E27FC236}">
                    <a16:creationId xmlns:a16="http://schemas.microsoft.com/office/drawing/2014/main" id="{8E1BA38F-5A13-E340-896C-94D775406F9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9892211" y="8449077"/>
                <a:ext cx="571037" cy="540000"/>
              </a:xfrm>
              <a:prstGeom prst="rect">
                <a:avLst/>
              </a:prstGeom>
            </p:spPr>
          </p:pic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5C916020-14CD-B542-B273-0D91DB11C27A}"/>
                  </a:ext>
                </a:extLst>
              </p:cNvPr>
              <p:cNvSpPr txBox="1"/>
              <p:nvPr/>
            </p:nvSpPr>
            <p:spPr>
              <a:xfrm>
                <a:off x="9194140" y="8542088"/>
                <a:ext cx="6640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x13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9627FCA-BB1B-5A42-BD9C-574EB7D938F7}"/>
                  </a:ext>
                </a:extLst>
              </p:cNvPr>
              <p:cNvSpPr txBox="1"/>
              <p:nvPr/>
            </p:nvSpPr>
            <p:spPr>
              <a:xfrm>
                <a:off x="9998288" y="8542088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  <p:pic>
            <p:nvPicPr>
              <p:cNvPr id="131" name="Picture 130">
                <a:extLst>
                  <a:ext uri="{FF2B5EF4-FFF2-40B4-BE49-F238E27FC236}">
                    <a16:creationId xmlns:a16="http://schemas.microsoft.com/office/drawing/2014/main" id="{BFC058B4-124C-D24C-A1C0-A6E99153E29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8472" t="3819" r="19830" b="7882"/>
              <a:stretch/>
            </p:blipFill>
            <p:spPr>
              <a:xfrm>
                <a:off x="11368417" y="9239154"/>
                <a:ext cx="763852" cy="720000"/>
              </a:xfrm>
              <a:prstGeom prst="rect">
                <a:avLst/>
              </a:prstGeom>
            </p:spPr>
          </p:pic>
          <p:pic>
            <p:nvPicPr>
              <p:cNvPr id="132" name="Picture 131">
                <a:extLst>
                  <a:ext uri="{FF2B5EF4-FFF2-40B4-BE49-F238E27FC236}">
                    <a16:creationId xmlns:a16="http://schemas.microsoft.com/office/drawing/2014/main" id="{00EC4FF8-6A2E-FE43-B0EB-B955F39D5E3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5753" t="21811" r="35557" b="29028"/>
              <a:stretch/>
            </p:blipFill>
            <p:spPr>
              <a:xfrm>
                <a:off x="12200221" y="9319643"/>
                <a:ext cx="571037" cy="540000"/>
              </a:xfrm>
              <a:prstGeom prst="rect">
                <a:avLst/>
              </a:prstGeom>
            </p:spPr>
          </p:pic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E15324E8-3E18-7D4D-9F93-0F0DAF3BA96A}"/>
                  </a:ext>
                </a:extLst>
              </p:cNvPr>
              <p:cNvSpPr txBox="1"/>
              <p:nvPr/>
            </p:nvSpPr>
            <p:spPr>
              <a:xfrm>
                <a:off x="11502150" y="9412654"/>
                <a:ext cx="6640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x11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510B1607-72BD-ED47-B877-A69ED9E2178E}"/>
                  </a:ext>
                </a:extLst>
              </p:cNvPr>
              <p:cNvSpPr txBox="1"/>
              <p:nvPr/>
            </p:nvSpPr>
            <p:spPr>
              <a:xfrm>
                <a:off x="12306298" y="9412654"/>
                <a:ext cx="4286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x1</a:t>
                </a:r>
              </a:p>
            </p:txBody>
          </p:sp>
        </p:grp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8BCBEED5-5FDE-3C44-8E43-BD8AA23B53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89107" y="6336607"/>
              <a:ext cx="1591083" cy="159108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BC26D39C-4F99-B24C-B1F3-2F93BF0A3593}"/>
                </a:ext>
              </a:extLst>
            </p:cNvPr>
            <p:cNvCxnSpPr>
              <a:cxnSpLocks/>
            </p:cNvCxnSpPr>
            <p:nvPr/>
          </p:nvCxnSpPr>
          <p:spPr>
            <a:xfrm>
              <a:off x="10871906" y="6347302"/>
              <a:ext cx="1591200" cy="15912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3E269BF-109D-DE40-AFC4-5EAC4B5FF12F}"/>
                </a:ext>
              </a:extLst>
            </p:cNvPr>
            <p:cNvSpPr txBox="1"/>
            <p:nvPr/>
          </p:nvSpPr>
          <p:spPr>
            <a:xfrm>
              <a:off x="5545559" y="6330587"/>
              <a:ext cx="37435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b="1" dirty="0"/>
                <a:t>Framework:</a:t>
              </a:r>
            </a:p>
            <a:p>
              <a:pPr algn="r"/>
              <a:r>
                <a:rPr lang="en-US" dirty="0"/>
                <a:t>Find which size rings are present in the framework using each convention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DD150C09-B331-9D48-BDD7-1C082C97AC6B}"/>
                </a:ext>
              </a:extLst>
            </p:cNvPr>
            <p:cNvSpPr txBox="1"/>
            <p:nvPr/>
          </p:nvSpPr>
          <p:spPr>
            <a:xfrm>
              <a:off x="12467069" y="6337745"/>
              <a:ext cx="37435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T-Site:</a:t>
              </a:r>
            </a:p>
            <a:p>
              <a:r>
                <a:rPr lang="en-US" dirty="0"/>
                <a:t>Count how many of each size ring pass through a specific T-Site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5376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roup 91">
            <a:extLst>
              <a:ext uri="{FF2B5EF4-FFF2-40B4-BE49-F238E27FC236}">
                <a16:creationId xmlns:a16="http://schemas.microsoft.com/office/drawing/2014/main" id="{4A1ECE3B-1FDE-A144-9818-C51D64920D2E}"/>
              </a:ext>
            </a:extLst>
          </p:cNvPr>
          <p:cNvGrpSpPr/>
          <p:nvPr/>
        </p:nvGrpSpPr>
        <p:grpSpPr>
          <a:xfrm>
            <a:off x="3214255" y="0"/>
            <a:ext cx="24577963" cy="13999866"/>
            <a:chOff x="3214255" y="0"/>
            <a:chExt cx="24577963" cy="13999866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56BFF8E-C982-A841-87E8-CC21F7792546}"/>
                </a:ext>
              </a:extLst>
            </p:cNvPr>
            <p:cNvSpPr/>
            <p:nvPr/>
          </p:nvSpPr>
          <p:spPr>
            <a:xfrm>
              <a:off x="3214255" y="0"/>
              <a:ext cx="24577963" cy="139998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EB31777A-081A-2A4E-94FB-26A09C5B85E9}"/>
                </a:ext>
              </a:extLst>
            </p:cNvPr>
            <p:cNvSpPr/>
            <p:nvPr/>
          </p:nvSpPr>
          <p:spPr>
            <a:xfrm>
              <a:off x="12625734" y="2736615"/>
              <a:ext cx="8176944" cy="7049090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scene3d>
              <a:camera prst="isometricOffAxis2Top">
                <a:rot lat="19811730" lon="3855786" rev="17011740"/>
              </a:camera>
              <a:lightRig rig="balanced" dir="t"/>
            </a:scene3d>
            <a:sp3d extrusionH="254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4292A43-489C-D444-A233-787E0C8CEC9C}"/>
                </a:ext>
              </a:extLst>
            </p:cNvPr>
            <p:cNvGrpSpPr/>
            <p:nvPr/>
          </p:nvGrpSpPr>
          <p:grpSpPr>
            <a:xfrm>
              <a:off x="17395580" y="279397"/>
              <a:ext cx="4320000" cy="6094332"/>
              <a:chOff x="4919517" y="2538692"/>
              <a:chExt cx="4320000" cy="6094332"/>
            </a:xfrm>
          </p:grpSpPr>
          <p:sp>
            <p:nvSpPr>
              <p:cNvPr id="13" name="Donut 12">
                <a:extLst>
                  <a:ext uri="{FF2B5EF4-FFF2-40B4-BE49-F238E27FC236}">
                    <a16:creationId xmlns:a16="http://schemas.microsoft.com/office/drawing/2014/main" id="{90169992-D755-2645-B1EC-8EB9014AC77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000791" y="6665028"/>
                <a:ext cx="2160000" cy="1967996"/>
              </a:xfrm>
              <a:prstGeom prst="donut">
                <a:avLst>
                  <a:gd name="adj" fmla="val 13327"/>
                </a:avLst>
              </a:prstGeom>
              <a:solidFill>
                <a:srgbClr val="FF000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Donut 13">
                <a:extLst>
                  <a:ext uri="{FF2B5EF4-FFF2-40B4-BE49-F238E27FC236}">
                    <a16:creationId xmlns:a16="http://schemas.microsoft.com/office/drawing/2014/main" id="{C8A08F01-9143-F14B-B90B-3B6F4055B6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640791" y="5464617"/>
                <a:ext cx="2880000" cy="2623995"/>
              </a:xfrm>
              <a:prstGeom prst="donut">
                <a:avLst>
                  <a:gd name="adj" fmla="val 13327"/>
                </a:avLst>
              </a:prstGeom>
              <a:solidFill>
                <a:srgbClr val="92D05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Donut 14">
                <a:extLst>
                  <a:ext uri="{FF2B5EF4-FFF2-40B4-BE49-F238E27FC236}">
                    <a16:creationId xmlns:a16="http://schemas.microsoft.com/office/drawing/2014/main" id="{E10F3897-56C9-A54C-A4C3-03ED53E4AFA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277717" y="4257203"/>
                <a:ext cx="3603600" cy="3283274"/>
              </a:xfrm>
              <a:prstGeom prst="donut">
                <a:avLst>
                  <a:gd name="adj" fmla="val 13327"/>
                </a:avLst>
              </a:prstGeom>
              <a:solidFill>
                <a:srgbClr val="FFC00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Donut 15">
                <a:extLst>
                  <a:ext uri="{FF2B5EF4-FFF2-40B4-BE49-F238E27FC236}">
                    <a16:creationId xmlns:a16="http://schemas.microsoft.com/office/drawing/2014/main" id="{219D0592-2649-8F46-9FD3-B8CF1E3134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19517" y="3069604"/>
                <a:ext cx="4320000" cy="3935993"/>
              </a:xfrm>
              <a:prstGeom prst="donut">
                <a:avLst>
                  <a:gd name="adj" fmla="val 13327"/>
                </a:avLst>
              </a:prstGeom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B06BD182-5590-2D4F-9357-95CA1E9A349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27583" t="5530" r="27583" b="5132"/>
              <a:stretch/>
            </p:blipFill>
            <p:spPr>
              <a:xfrm>
                <a:off x="6101674" y="2948490"/>
                <a:ext cx="1955686" cy="2089115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38DB1764-6E70-1A42-8417-4782ECBB160B}"/>
                  </a:ext>
                </a:extLst>
              </p:cNvPr>
              <p:cNvCxnSpPr>
                <a:stCxn id="17" idx="2"/>
              </p:cNvCxnSpPr>
              <p:nvPr/>
            </p:nvCxnSpPr>
            <p:spPr>
              <a:xfrm>
                <a:off x="7079517" y="5037605"/>
                <a:ext cx="0" cy="44210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A6B2E3F-4334-DC47-93E3-46F6B7B2BD99}"/>
                  </a:ext>
                </a:extLst>
              </p:cNvPr>
              <p:cNvSpPr txBox="1"/>
              <p:nvPr/>
            </p:nvSpPr>
            <p:spPr>
              <a:xfrm>
                <a:off x="5544631" y="2538692"/>
                <a:ext cx="3069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Framework: Present Rings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E4DBCBF-9527-0942-A628-FE8A5C8A1A06}"/>
                </a:ext>
              </a:extLst>
            </p:cNvPr>
            <p:cNvGrpSpPr/>
            <p:nvPr/>
          </p:nvGrpSpPr>
          <p:grpSpPr>
            <a:xfrm>
              <a:off x="13726697" y="3503635"/>
              <a:ext cx="4320000" cy="5563420"/>
              <a:chOff x="4919517" y="3069604"/>
              <a:chExt cx="4320000" cy="5563420"/>
            </a:xfrm>
          </p:grpSpPr>
          <p:sp>
            <p:nvSpPr>
              <p:cNvPr id="21" name="Donut 20">
                <a:extLst>
                  <a:ext uri="{FF2B5EF4-FFF2-40B4-BE49-F238E27FC236}">
                    <a16:creationId xmlns:a16="http://schemas.microsoft.com/office/drawing/2014/main" id="{7457A0A3-256C-DF46-A757-21437E2C7B1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000791" y="6665028"/>
                <a:ext cx="2160000" cy="1967996"/>
              </a:xfrm>
              <a:prstGeom prst="donut">
                <a:avLst>
                  <a:gd name="adj" fmla="val 13327"/>
                </a:avLst>
              </a:prstGeom>
              <a:solidFill>
                <a:srgbClr val="FF000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Donut 21">
                <a:extLst>
                  <a:ext uri="{FF2B5EF4-FFF2-40B4-BE49-F238E27FC236}">
                    <a16:creationId xmlns:a16="http://schemas.microsoft.com/office/drawing/2014/main" id="{D4FF923A-C4EE-DF43-A5F2-20A8B292B2A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640791" y="5464617"/>
                <a:ext cx="2880000" cy="2623995"/>
              </a:xfrm>
              <a:prstGeom prst="donut">
                <a:avLst>
                  <a:gd name="adj" fmla="val 13327"/>
                </a:avLst>
              </a:prstGeom>
              <a:solidFill>
                <a:srgbClr val="92D05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Donut 22">
                <a:extLst>
                  <a:ext uri="{FF2B5EF4-FFF2-40B4-BE49-F238E27FC236}">
                    <a16:creationId xmlns:a16="http://schemas.microsoft.com/office/drawing/2014/main" id="{1E16E75D-373A-3F4F-9B1D-CA77490C7DA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277717" y="4257203"/>
                <a:ext cx="3603600" cy="3283274"/>
              </a:xfrm>
              <a:prstGeom prst="donut">
                <a:avLst>
                  <a:gd name="adj" fmla="val 13327"/>
                </a:avLst>
              </a:prstGeom>
              <a:solidFill>
                <a:srgbClr val="FFC00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Donut 23">
                <a:extLst>
                  <a:ext uri="{FF2B5EF4-FFF2-40B4-BE49-F238E27FC236}">
                    <a16:creationId xmlns:a16="http://schemas.microsoft.com/office/drawing/2014/main" id="{58763122-2406-6844-837F-F7767CE2BCC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19517" y="3069604"/>
                <a:ext cx="4320000" cy="3935993"/>
              </a:xfrm>
              <a:prstGeom prst="donut">
                <a:avLst>
                  <a:gd name="adj" fmla="val 13327"/>
                </a:avLst>
              </a:prstGeom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9D693208-8355-A145-A9FE-591355B64F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79517" y="4692396"/>
                <a:ext cx="0" cy="78731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969054C-9C20-C746-8D00-FBB2A32D7AD9}"/>
                  </a:ext>
                </a:extLst>
              </p:cNvPr>
              <p:cNvSpPr txBox="1"/>
              <p:nvPr/>
            </p:nvSpPr>
            <p:spPr>
              <a:xfrm>
                <a:off x="5486240" y="3610872"/>
                <a:ext cx="306977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All T-Sites From</a:t>
                </a:r>
              </a:p>
              <a:p>
                <a:pPr algn="ctr"/>
                <a:r>
                  <a:rPr lang="en-US" dirty="0"/>
                  <a:t>All Frameworks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A17A0E0-B59A-DA42-B621-836FF484724C}"/>
                </a:ext>
              </a:extLst>
            </p:cNvPr>
            <p:cNvGrpSpPr/>
            <p:nvPr/>
          </p:nvGrpSpPr>
          <p:grpSpPr>
            <a:xfrm>
              <a:off x="9427585" y="405211"/>
              <a:ext cx="4320000" cy="6094332"/>
              <a:chOff x="4919517" y="2538692"/>
              <a:chExt cx="4320000" cy="6094332"/>
            </a:xfrm>
          </p:grpSpPr>
          <p:sp>
            <p:nvSpPr>
              <p:cNvPr id="3" name="Donut 2">
                <a:extLst>
                  <a:ext uri="{FF2B5EF4-FFF2-40B4-BE49-F238E27FC236}">
                    <a16:creationId xmlns:a16="http://schemas.microsoft.com/office/drawing/2014/main" id="{51F8218F-9377-C848-8450-1E7C208DE72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000791" y="6665028"/>
                <a:ext cx="2160000" cy="1967996"/>
              </a:xfrm>
              <a:prstGeom prst="donut">
                <a:avLst>
                  <a:gd name="adj" fmla="val 13327"/>
                </a:avLst>
              </a:prstGeom>
              <a:solidFill>
                <a:srgbClr val="FF000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Donut 3">
                <a:extLst>
                  <a:ext uri="{FF2B5EF4-FFF2-40B4-BE49-F238E27FC236}">
                    <a16:creationId xmlns:a16="http://schemas.microsoft.com/office/drawing/2014/main" id="{C4765376-FA98-A44F-928C-7A2A2738913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640791" y="5464617"/>
                <a:ext cx="2880000" cy="2623995"/>
              </a:xfrm>
              <a:prstGeom prst="donut">
                <a:avLst>
                  <a:gd name="adj" fmla="val 13327"/>
                </a:avLst>
              </a:prstGeom>
              <a:solidFill>
                <a:srgbClr val="92D05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Donut 4">
                <a:extLst>
                  <a:ext uri="{FF2B5EF4-FFF2-40B4-BE49-F238E27FC236}">
                    <a16:creationId xmlns:a16="http://schemas.microsoft.com/office/drawing/2014/main" id="{50223ACD-63E3-414C-82BC-FEB489E5EF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277717" y="4257203"/>
                <a:ext cx="3603600" cy="3283274"/>
              </a:xfrm>
              <a:prstGeom prst="donut">
                <a:avLst>
                  <a:gd name="adj" fmla="val 13327"/>
                </a:avLst>
              </a:prstGeom>
              <a:solidFill>
                <a:srgbClr val="FFC000"/>
              </a:solidFill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Donut 5">
                <a:extLst>
                  <a:ext uri="{FF2B5EF4-FFF2-40B4-BE49-F238E27FC236}">
                    <a16:creationId xmlns:a16="http://schemas.microsoft.com/office/drawing/2014/main" id="{5D5EE0BE-27D5-7748-9E24-6C0467AC8A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19517" y="3069604"/>
                <a:ext cx="4320000" cy="3935993"/>
              </a:xfrm>
              <a:prstGeom prst="donut">
                <a:avLst>
                  <a:gd name="adj" fmla="val 13327"/>
                </a:avLst>
              </a:prstGeom>
              <a:ln>
                <a:noFill/>
              </a:ln>
              <a:effectLst>
                <a:softEdge rad="0"/>
              </a:effectLst>
              <a:scene3d>
                <a:camera prst="isometricBottomDown">
                  <a:rot lat="19562261" lon="3902492" rev="17148972"/>
                </a:camera>
                <a:lightRig rig="balanced" dir="t">
                  <a:rot lat="0" lon="0" rev="15600000"/>
                </a:lightRig>
              </a:scene3d>
              <a:sp3d extrusionH="34290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7AF9F088-351E-524F-830F-4000354EF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79517" y="5037605"/>
                <a:ext cx="0" cy="44210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FE6D7FC-2B23-AE42-A4B3-565AADB88C5B}"/>
                  </a:ext>
                </a:extLst>
              </p:cNvPr>
              <p:cNvSpPr txBox="1"/>
              <p:nvPr/>
            </p:nvSpPr>
            <p:spPr>
              <a:xfrm>
                <a:off x="5544631" y="2538692"/>
                <a:ext cx="3069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T-Site: Ring Counts</a:t>
                </a:r>
              </a:p>
            </p:txBody>
          </p:sp>
        </p:grp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1BBF4582-58ED-9D4D-8BA0-2AB3FCAF6777}"/>
                </a:ext>
              </a:extLst>
            </p:cNvPr>
            <p:cNvCxnSpPr/>
            <p:nvPr/>
          </p:nvCxnSpPr>
          <p:spPr>
            <a:xfrm>
              <a:off x="8512838" y="3030592"/>
              <a:ext cx="851467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80F8A2A-57C8-EE42-9FE9-1A78F75F648B}"/>
                </a:ext>
              </a:extLst>
            </p:cNvPr>
            <p:cNvCxnSpPr>
              <a:cxnSpLocks/>
            </p:cNvCxnSpPr>
            <p:nvPr/>
          </p:nvCxnSpPr>
          <p:spPr>
            <a:xfrm>
              <a:off x="6250517" y="3920898"/>
              <a:ext cx="3499246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88F4AE7-C469-E149-BD08-CF83F957DDD6}"/>
                </a:ext>
              </a:extLst>
            </p:cNvPr>
            <p:cNvCxnSpPr>
              <a:cxnSpLocks/>
            </p:cNvCxnSpPr>
            <p:nvPr/>
          </p:nvCxnSpPr>
          <p:spPr>
            <a:xfrm>
              <a:off x="8443738" y="4813719"/>
              <a:ext cx="1570193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10B9A4B7-881B-274F-8196-5C365808B86F}"/>
                </a:ext>
              </a:extLst>
            </p:cNvPr>
            <p:cNvCxnSpPr>
              <a:cxnSpLocks/>
            </p:cNvCxnSpPr>
            <p:nvPr/>
          </p:nvCxnSpPr>
          <p:spPr>
            <a:xfrm>
              <a:off x="6223292" y="5696706"/>
              <a:ext cx="4215686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5CF79E89-64BC-FD46-AB1B-5E12E3D7E2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940" t="15156" r="33320" b="10442"/>
            <a:stretch/>
          </p:blipFill>
          <p:spPr>
            <a:xfrm>
              <a:off x="6177805" y="1895976"/>
              <a:ext cx="1098000" cy="1080098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A58EA1F-535D-344E-8FB1-D6BC288209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216" t="8824" r="24960" b="5543"/>
            <a:stretch/>
          </p:blipFill>
          <p:spPr>
            <a:xfrm>
              <a:off x="7343757" y="1896074"/>
              <a:ext cx="1092931" cy="10800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222212C-4B4E-5D4B-B6EE-746BA6D92E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6579903" y="2976074"/>
              <a:ext cx="763852" cy="72000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771202A6-D27A-BA40-B8BA-2CDA05AA62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7411707" y="3056563"/>
              <a:ext cx="571037" cy="540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D72582CC-033F-BB44-8F68-494AD272F4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216" t="8824" r="24960" b="5543"/>
            <a:stretch/>
          </p:blipFill>
          <p:spPr>
            <a:xfrm>
              <a:off x="5078299" y="3381691"/>
              <a:ext cx="1092931" cy="108000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032A8954-7AA1-A245-9BF1-B097AFE2F7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4246495" y="3569894"/>
              <a:ext cx="763852" cy="7200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D7FD5095-765E-024C-BB2F-DE2647CC3D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3600451" y="3672689"/>
              <a:ext cx="571037" cy="540000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3F52F299-96C6-B748-B1F8-B825E2D528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7618214" y="4461691"/>
              <a:ext cx="763852" cy="72000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FEEDEB64-0DCA-FB4D-A173-BC43DF072B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6990287" y="4586427"/>
              <a:ext cx="571037" cy="54000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2698D490-5346-B349-8EDF-0BA1E90839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5361404" y="5336706"/>
              <a:ext cx="763852" cy="7200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9310FD5D-0C99-7E48-90A2-FBDB35BCBF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4748994" y="5426706"/>
              <a:ext cx="571037" cy="540000"/>
            </a:xfrm>
            <a:prstGeom prst="rect">
              <a:avLst/>
            </a:prstGeom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26013BB-D228-034C-B21F-A55C48516428}"/>
                </a:ext>
              </a:extLst>
            </p:cNvPr>
            <p:cNvSpPr/>
            <p:nvPr/>
          </p:nvSpPr>
          <p:spPr>
            <a:xfrm>
              <a:off x="8512834" y="2642717"/>
              <a:ext cx="851470" cy="3938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</a:rPr>
                <a:t>Rings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A8EA36C-63BC-4743-A99E-FE56DB677E07}"/>
                </a:ext>
              </a:extLst>
            </p:cNvPr>
            <p:cNvSpPr/>
            <p:nvPr/>
          </p:nvSpPr>
          <p:spPr>
            <a:xfrm>
              <a:off x="8367283" y="3533022"/>
              <a:ext cx="1379941" cy="3938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rgbClr val="FFC000"/>
                  </a:solidFill>
                </a:rPr>
                <a:t>This Work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92E485C-A090-4D48-9E4D-D51378A1AE9C}"/>
                </a:ext>
              </a:extLst>
            </p:cNvPr>
            <p:cNvSpPr/>
            <p:nvPr/>
          </p:nvSpPr>
          <p:spPr>
            <a:xfrm>
              <a:off x="8443735" y="4212690"/>
              <a:ext cx="1379941" cy="6002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chemeClr val="accent6"/>
                  </a:solidFill>
                </a:rPr>
                <a:t>Shortest Path Rings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1CF9D56-C9E4-B040-B00C-2423A96CDB7C}"/>
                </a:ext>
              </a:extLst>
            </p:cNvPr>
            <p:cNvSpPr/>
            <p:nvPr/>
          </p:nvSpPr>
          <p:spPr>
            <a:xfrm>
              <a:off x="8281990" y="5302908"/>
              <a:ext cx="2160000" cy="3938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</a:rPr>
                <a:t>Vertex Symbol Rings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CAD3AEE-14E4-F94C-AA60-5DEF30BD07F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6542" y="6332871"/>
              <a:ext cx="2785678" cy="16605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16F9129A-ACD7-B549-9E2F-314B5FC44210}"/>
                </a:ext>
              </a:extLst>
            </p:cNvPr>
            <p:cNvCxnSpPr>
              <a:cxnSpLocks/>
            </p:cNvCxnSpPr>
            <p:nvPr/>
          </p:nvCxnSpPr>
          <p:spPr>
            <a:xfrm>
              <a:off x="13621964" y="3452142"/>
              <a:ext cx="402990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0B90EC63-E0D0-344B-9494-7F5806110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969520" y="8854818"/>
              <a:ext cx="7717572" cy="5145048"/>
            </a:xfrm>
            <a:prstGeom prst="rect">
              <a:avLst/>
            </a:prstGeom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DA5AC43-F024-B045-AC0D-ABA2E68100B4}"/>
                </a:ext>
              </a:extLst>
            </p:cNvPr>
            <p:cNvSpPr txBox="1"/>
            <p:nvPr/>
          </p:nvSpPr>
          <p:spPr>
            <a:xfrm>
              <a:off x="13726697" y="2762846"/>
              <a:ext cx="37137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Union of rings for every distinct T-site in a framework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A332165-C07F-F64E-8BC9-2E059901651B}"/>
                </a:ext>
              </a:extLst>
            </p:cNvPr>
            <p:cNvSpPr txBox="1"/>
            <p:nvPr/>
          </p:nvSpPr>
          <p:spPr>
            <a:xfrm rot="1887866">
              <a:off x="11212452" y="7025087"/>
              <a:ext cx="30697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Comparison of rings associated with T-sites across the entire IZA database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22EE94D-0E39-AC45-8325-7C7F6D0F2642}"/>
                </a:ext>
              </a:extLst>
            </p:cNvPr>
            <p:cNvSpPr txBox="1"/>
            <p:nvPr/>
          </p:nvSpPr>
          <p:spPr>
            <a:xfrm>
              <a:off x="6522959" y="2245527"/>
              <a:ext cx="428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x7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B12383B-4A8B-4A40-B0EA-0B99B0B5816F}"/>
                </a:ext>
              </a:extLst>
            </p:cNvPr>
            <p:cNvSpPr txBox="1"/>
            <p:nvPr/>
          </p:nvSpPr>
          <p:spPr>
            <a:xfrm>
              <a:off x="7648645" y="2245527"/>
              <a:ext cx="428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9B8E97A-B9C6-354D-B27D-3CD87AD83676}"/>
                </a:ext>
              </a:extLst>
            </p:cNvPr>
            <p:cNvSpPr txBox="1"/>
            <p:nvPr/>
          </p:nvSpPr>
          <p:spPr>
            <a:xfrm>
              <a:off x="6703366" y="3143742"/>
              <a:ext cx="664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x13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0461CFB-13DB-D548-9C8F-7FC8B43E9783}"/>
                </a:ext>
              </a:extLst>
            </p:cNvPr>
            <p:cNvSpPr txBox="1"/>
            <p:nvPr/>
          </p:nvSpPr>
          <p:spPr>
            <a:xfrm>
              <a:off x="7507515" y="3143742"/>
              <a:ext cx="428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7153390-271F-8B4D-A6CB-8F36004496D4}"/>
                </a:ext>
              </a:extLst>
            </p:cNvPr>
            <p:cNvSpPr txBox="1"/>
            <p:nvPr/>
          </p:nvSpPr>
          <p:spPr>
            <a:xfrm>
              <a:off x="5431629" y="3729970"/>
              <a:ext cx="428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50640C4-A66F-7041-8EB1-93C44065CA04}"/>
                </a:ext>
              </a:extLst>
            </p:cNvPr>
            <p:cNvSpPr txBox="1"/>
            <p:nvPr/>
          </p:nvSpPr>
          <p:spPr>
            <a:xfrm>
              <a:off x="4371451" y="3758023"/>
              <a:ext cx="664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x13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E0BC3F5-9F79-CF42-98E4-A6B17FA7C592}"/>
                </a:ext>
              </a:extLst>
            </p:cNvPr>
            <p:cNvSpPr txBox="1"/>
            <p:nvPr/>
          </p:nvSpPr>
          <p:spPr>
            <a:xfrm>
              <a:off x="3724476" y="3730973"/>
              <a:ext cx="428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C9131AE-BE8E-AB4E-AFD7-B21DFC7B81D1}"/>
                </a:ext>
              </a:extLst>
            </p:cNvPr>
            <p:cNvSpPr txBox="1"/>
            <p:nvPr/>
          </p:nvSpPr>
          <p:spPr>
            <a:xfrm>
              <a:off x="7744308" y="4606270"/>
              <a:ext cx="664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x13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9EAF7D4-99BB-FE41-9829-441C48F04A05}"/>
                </a:ext>
              </a:extLst>
            </p:cNvPr>
            <p:cNvSpPr txBox="1"/>
            <p:nvPr/>
          </p:nvSpPr>
          <p:spPr>
            <a:xfrm>
              <a:off x="7097019" y="4640898"/>
              <a:ext cx="428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F1E8993-6260-CE4A-8306-EDFE631ED6CC}"/>
                </a:ext>
              </a:extLst>
            </p:cNvPr>
            <p:cNvSpPr txBox="1"/>
            <p:nvPr/>
          </p:nvSpPr>
          <p:spPr>
            <a:xfrm>
              <a:off x="5484153" y="5493288"/>
              <a:ext cx="664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x11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6C5EC490-15AD-B344-9E1D-C38D48883BCA}"/>
                </a:ext>
              </a:extLst>
            </p:cNvPr>
            <p:cNvSpPr txBox="1"/>
            <p:nvPr/>
          </p:nvSpPr>
          <p:spPr>
            <a:xfrm>
              <a:off x="4853471" y="5483623"/>
              <a:ext cx="428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9E43B0EE-94D6-8547-AB80-355B15DDF830}"/>
                </a:ext>
              </a:extLst>
            </p:cNvPr>
            <p:cNvCxnSpPr/>
            <p:nvPr/>
          </p:nvCxnSpPr>
          <p:spPr>
            <a:xfrm>
              <a:off x="21744339" y="2931885"/>
              <a:ext cx="851467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6766DAE2-4323-EF4B-8544-37FEED5D4119}"/>
                </a:ext>
              </a:extLst>
            </p:cNvPr>
            <p:cNvCxnSpPr>
              <a:cxnSpLocks/>
            </p:cNvCxnSpPr>
            <p:nvPr/>
          </p:nvCxnSpPr>
          <p:spPr>
            <a:xfrm>
              <a:off x="21386137" y="3878424"/>
              <a:ext cx="3499246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8F057C0B-CBA9-3B40-809F-C2A8011D59E3}"/>
                </a:ext>
              </a:extLst>
            </p:cNvPr>
            <p:cNvCxnSpPr>
              <a:cxnSpLocks/>
            </p:cNvCxnSpPr>
            <p:nvPr/>
          </p:nvCxnSpPr>
          <p:spPr>
            <a:xfrm>
              <a:off x="21025613" y="4738115"/>
              <a:ext cx="1570193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22E325C2-1333-E74D-B56C-54B0768E5653}"/>
                </a:ext>
              </a:extLst>
            </p:cNvPr>
            <p:cNvCxnSpPr>
              <a:cxnSpLocks/>
            </p:cNvCxnSpPr>
            <p:nvPr/>
          </p:nvCxnSpPr>
          <p:spPr>
            <a:xfrm>
              <a:off x="20669697" y="5596155"/>
              <a:ext cx="4215686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8B4A87D-2043-0346-9621-8A83163411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940" t="15156" r="33320" b="10442"/>
            <a:stretch/>
          </p:blipFill>
          <p:spPr>
            <a:xfrm>
              <a:off x="22722177" y="1851787"/>
              <a:ext cx="1098000" cy="1080098"/>
            </a:xfrm>
            <a:prstGeom prst="rect">
              <a:avLst/>
            </a:prstGeom>
          </p:spPr>
        </p:pic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40B25BE2-5543-E147-B01B-6A423EBDF7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216" t="8824" r="24960" b="5543"/>
            <a:stretch/>
          </p:blipFill>
          <p:spPr>
            <a:xfrm>
              <a:off x="23888129" y="1851885"/>
              <a:ext cx="1092931" cy="1080000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A50C302A-8910-8C42-85BC-33FA354950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23124275" y="2931885"/>
              <a:ext cx="763852" cy="720000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D49283EC-CB02-A94A-BC8F-311EDDFE45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23956079" y="3012374"/>
              <a:ext cx="571037" cy="540000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33DDB0FB-CA01-AB45-8CD6-3DF500CE8F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216" t="8824" r="24960" b="5543"/>
            <a:stretch/>
          </p:blipFill>
          <p:spPr>
            <a:xfrm>
              <a:off x="25025437" y="3338424"/>
              <a:ext cx="1092931" cy="1080000"/>
            </a:xfrm>
            <a:prstGeom prst="rect">
              <a:avLst/>
            </a:prstGeom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794D5859-F8BB-F34E-803C-AFBEDDC55E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26185708" y="3535366"/>
              <a:ext cx="763852" cy="720000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52C30D99-7D53-784B-B21F-346468D9C3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27017511" y="3615855"/>
              <a:ext cx="571037" cy="540000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1E64502F-7ABB-854B-9A22-A613E187DD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22742863" y="4340768"/>
              <a:ext cx="763852" cy="720000"/>
            </a:xfrm>
            <a:prstGeom prst="rect">
              <a:avLst/>
            </a:prstGeom>
          </p:spPr>
        </p:pic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E4A4B84-A4BB-CC42-806F-450830733E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23574667" y="4421257"/>
              <a:ext cx="571037" cy="540000"/>
            </a:xfrm>
            <a:prstGeom prst="rect">
              <a:avLst/>
            </a:prstGeom>
          </p:spPr>
        </p:pic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9C809ED8-B71B-754B-80FC-364EB9F409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8472" t="3819" r="19830" b="7882"/>
            <a:stretch/>
          </p:blipFill>
          <p:spPr>
            <a:xfrm>
              <a:off x="25071631" y="5236155"/>
              <a:ext cx="763852" cy="720000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017FBCF3-6CB6-8D4D-9CE5-B23CC24036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5753" t="21811" r="35557" b="29028"/>
            <a:stretch/>
          </p:blipFill>
          <p:spPr>
            <a:xfrm>
              <a:off x="25902826" y="5333636"/>
              <a:ext cx="571037" cy="540000"/>
            </a:xfrm>
            <a:prstGeom prst="rect">
              <a:avLst/>
            </a:prstGeom>
          </p:spPr>
        </p:pic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ECA98AC-CC99-5944-AB39-4840D41F5C45}"/>
                </a:ext>
              </a:extLst>
            </p:cNvPr>
            <p:cNvSpPr/>
            <p:nvPr/>
          </p:nvSpPr>
          <p:spPr>
            <a:xfrm>
              <a:off x="21744335" y="2544010"/>
              <a:ext cx="851470" cy="3938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</a:rPr>
                <a:t>Rings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7791EDE-A374-FC43-A7BE-7E4DAC9B86A2}"/>
                </a:ext>
              </a:extLst>
            </p:cNvPr>
            <p:cNvSpPr/>
            <p:nvPr/>
          </p:nvSpPr>
          <p:spPr>
            <a:xfrm>
              <a:off x="21386136" y="3490548"/>
              <a:ext cx="1379941" cy="3938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rgbClr val="FFC000"/>
                  </a:solidFill>
                </a:rPr>
                <a:t>This Work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4AC1E6A-D1CC-4B49-A5EF-BDDA0F42E234}"/>
                </a:ext>
              </a:extLst>
            </p:cNvPr>
            <p:cNvSpPr/>
            <p:nvPr/>
          </p:nvSpPr>
          <p:spPr>
            <a:xfrm>
              <a:off x="21025610" y="4137086"/>
              <a:ext cx="1379941" cy="6002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chemeClr val="accent6"/>
                  </a:solidFill>
                </a:rPr>
                <a:t>Shortest Path Rings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90ACE901-9309-334D-BC51-EF25C24374AD}"/>
                </a:ext>
              </a:extLst>
            </p:cNvPr>
            <p:cNvSpPr/>
            <p:nvPr/>
          </p:nvSpPr>
          <p:spPr>
            <a:xfrm>
              <a:off x="20730139" y="5191245"/>
              <a:ext cx="2160000" cy="3938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</a:rPr>
                <a:t>Vertex Symbol Rings</a:t>
              </a:r>
            </a:p>
          </p:txBody>
        </p: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69A24FA1-51C7-944D-94DB-D2E607E000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509" t="39509" r="42322" b="14935"/>
            <a:stretch/>
          </p:blipFill>
          <p:spPr>
            <a:xfrm>
              <a:off x="10648758" y="950079"/>
              <a:ext cx="1835877" cy="171107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98038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1467</TotalTime>
  <Words>277</Words>
  <Application>Microsoft Macintosh PowerPoint</Application>
  <PresentationFormat>Custom</PresentationFormat>
  <Paragraphs>100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Jerry Crum</dc:creator>
  <cp:lastModifiedBy>Jerry Crum</cp:lastModifiedBy>
  <cp:revision>3</cp:revision>
  <dcterms:created xsi:type="dcterms:W3CDTF">2022-01-12T14:44:13Z</dcterms:created>
  <dcterms:modified xsi:type="dcterms:W3CDTF">2022-01-13T15:12:01Z</dcterms:modified>
</cp:coreProperties>
</file>

<file path=docProps/thumbnail.jpeg>
</file>